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5.xml" ContentType="application/vnd.openxmlformats-officedocument.theme+xml"/>
  <Override PartName="/ppt/slideLayouts/slideLayout51.xml" ContentType="application/vnd.openxmlformats-officedocument.presentationml.slideLayout+xml"/>
  <Override PartName="/ppt/theme/theme16.xml" ContentType="application/vnd.openxmlformats-officedocument.theme+xml"/>
  <Override PartName="/ppt/slideLayouts/slideLayout52.xml" ContentType="application/vnd.openxmlformats-officedocument.presentationml.slideLayout+xml"/>
  <Override PartName="/ppt/theme/theme1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718" r:id="rId5"/>
    <p:sldMasterId id="2147483650" r:id="rId6"/>
    <p:sldMasterId id="2147483652" r:id="rId7"/>
    <p:sldMasterId id="2147483753" r:id="rId8"/>
    <p:sldMasterId id="2147483675" r:id="rId9"/>
    <p:sldMasterId id="2147483667" r:id="rId10"/>
    <p:sldMasterId id="2147483669" r:id="rId11"/>
    <p:sldMasterId id="2147483673" r:id="rId12"/>
    <p:sldMasterId id="2147483671" r:id="rId13"/>
    <p:sldMasterId id="2147483680" r:id="rId14"/>
    <p:sldMasterId id="2147483685" r:id="rId15"/>
    <p:sldMasterId id="2147483699" r:id="rId16"/>
    <p:sldMasterId id="2147483730" r:id="rId17"/>
    <p:sldMasterId id="2147483738" r:id="rId18"/>
    <p:sldMasterId id="2147483754" r:id="rId19"/>
    <p:sldMasterId id="2147483758" r:id="rId20"/>
    <p:sldMasterId id="2147483762" r:id="rId21"/>
    <p:sldMasterId id="2147483771" r:id="rId22"/>
  </p:sldMasterIdLst>
  <p:notesMasterIdLst>
    <p:notesMasterId r:id="rId68"/>
  </p:notesMasterIdLst>
  <p:handoutMasterIdLst>
    <p:handoutMasterId r:id="rId69"/>
  </p:handoutMasterIdLst>
  <p:sldIdLst>
    <p:sldId id="4158" r:id="rId23"/>
    <p:sldId id="4064" r:id="rId24"/>
    <p:sldId id="4068" r:id="rId25"/>
    <p:sldId id="4147" r:id="rId26"/>
    <p:sldId id="4151" r:id="rId27"/>
    <p:sldId id="4157" r:id="rId28"/>
    <p:sldId id="4150" r:id="rId29"/>
    <p:sldId id="505" r:id="rId30"/>
    <p:sldId id="4128" r:id="rId31"/>
    <p:sldId id="302" r:id="rId32"/>
    <p:sldId id="4124" r:id="rId33"/>
    <p:sldId id="460" r:id="rId34"/>
    <p:sldId id="309" r:id="rId35"/>
    <p:sldId id="4074" r:id="rId36"/>
    <p:sldId id="4072" r:id="rId37"/>
    <p:sldId id="463" r:id="rId38"/>
    <p:sldId id="273" r:id="rId39"/>
    <p:sldId id="4073" r:id="rId40"/>
    <p:sldId id="4094" r:id="rId41"/>
    <p:sldId id="506" r:id="rId42"/>
    <p:sldId id="4065" r:id="rId43"/>
    <p:sldId id="451" r:id="rId44"/>
    <p:sldId id="4080" r:id="rId45"/>
    <p:sldId id="465" r:id="rId46"/>
    <p:sldId id="4159" r:id="rId47"/>
    <p:sldId id="470" r:id="rId48"/>
    <p:sldId id="466" r:id="rId49"/>
    <p:sldId id="4160" r:id="rId50"/>
    <p:sldId id="473" r:id="rId51"/>
    <p:sldId id="4161" r:id="rId52"/>
    <p:sldId id="4126" r:id="rId53"/>
    <p:sldId id="424" r:id="rId54"/>
    <p:sldId id="422" r:id="rId55"/>
    <p:sldId id="4043" r:id="rId56"/>
    <p:sldId id="476" r:id="rId57"/>
    <p:sldId id="4110" r:id="rId58"/>
    <p:sldId id="406" r:id="rId59"/>
    <p:sldId id="446" r:id="rId60"/>
    <p:sldId id="4115" r:id="rId61"/>
    <p:sldId id="4146" r:id="rId62"/>
    <p:sldId id="4154" r:id="rId63"/>
    <p:sldId id="4092" r:id="rId64"/>
    <p:sldId id="4152" r:id="rId65"/>
    <p:sldId id="303" r:id="rId66"/>
    <p:sldId id="304" r:id="rId67"/>
  </p:sldIdLst>
  <p:sldSz cx="12192000" cy="6858000"/>
  <p:notesSz cx="6886575"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3E0ACAC6-CC19-4033-86E8-12B88E00F867}">
          <p14:sldIdLst>
            <p14:sldId id="4158"/>
          </p14:sldIdLst>
        </p14:section>
        <p14:section name="Module 3" id="{0B3D7898-4FEF-4FCB-A2F0-8E2959FED869}">
          <p14:sldIdLst>
            <p14:sldId id="4064"/>
            <p14:sldId id="4068"/>
          </p14:sldIdLst>
        </p14:section>
        <p14:section name="self-awareness" id="{0A36FCCA-78CC-4771-88FC-578BE48BD7D4}">
          <p14:sldIdLst>
            <p14:sldId id="4147"/>
            <p14:sldId id="4151"/>
            <p14:sldId id="4157"/>
            <p14:sldId id="4150"/>
          </p14:sldIdLst>
        </p14:section>
        <p14:section name="Signposting" id="{6F3FFE6F-D3E5-490C-A0C5-E7749C041F3F}">
          <p14:sldIdLst>
            <p14:sldId id="505"/>
            <p14:sldId id="4128"/>
            <p14:sldId id="302"/>
          </p14:sldIdLst>
        </p14:section>
        <p14:section name="Trauma" id="{440AA30A-F25A-4429-8272-E069240F3912}">
          <p14:sldIdLst>
            <p14:sldId id="4124"/>
            <p14:sldId id="460"/>
            <p14:sldId id="309"/>
            <p14:sldId id="4074"/>
            <p14:sldId id="4072"/>
            <p14:sldId id="463"/>
            <p14:sldId id="273"/>
            <p14:sldId id="4073"/>
          </p14:sldIdLst>
        </p14:section>
        <p14:section name="HUGS" id="{34713ABE-5B59-4935-A17B-A188D1DDD90B}">
          <p14:sldIdLst>
            <p14:sldId id="4094"/>
            <p14:sldId id="506"/>
            <p14:sldId id="4065"/>
            <p14:sldId id="451"/>
            <p14:sldId id="4080"/>
            <p14:sldId id="465"/>
            <p14:sldId id="4159"/>
            <p14:sldId id="470"/>
            <p14:sldId id="466"/>
            <p14:sldId id="4160"/>
            <p14:sldId id="473"/>
            <p14:sldId id="4161"/>
            <p14:sldId id="4126"/>
            <p14:sldId id="424"/>
            <p14:sldId id="422"/>
            <p14:sldId id="4043"/>
            <p14:sldId id="476"/>
            <p14:sldId id="4110"/>
            <p14:sldId id="406"/>
            <p14:sldId id="446"/>
          </p14:sldIdLst>
        </p14:section>
        <p14:section name="Workplace" id="{516D3AFE-3C13-4E5B-8D36-A3BC0D1A0464}">
          <p14:sldIdLst>
            <p14:sldId id="4115"/>
            <p14:sldId id="4146"/>
            <p14:sldId id="4154"/>
          </p14:sldIdLst>
        </p14:section>
        <p14:section name="Endings" id="{66FCA81C-2380-48DF-95AD-0723791AE1DC}">
          <p14:sldIdLst>
            <p14:sldId id="4092"/>
            <p14:sldId id="4152"/>
            <p14:sldId id="303"/>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D78"/>
    <a:srgbClr val="4D2D78"/>
    <a:srgbClr val="E4E4F4"/>
    <a:srgbClr val="CC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7017E-B4D9-4744-A2A6-59C9A5752644}" v="12" dt="2023-09-24T08:47:41.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5"/>
    <p:restoredTop sz="80233" autoAdjust="0"/>
  </p:normalViewPr>
  <p:slideViewPr>
    <p:cSldViewPr snapToGrid="0">
      <p:cViewPr varScale="1">
        <p:scale>
          <a:sx n="92" d="100"/>
          <a:sy n="92" d="100"/>
        </p:scale>
        <p:origin x="1500"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29.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ddis" userId="79f70983-f6e2-4371-a34e-b240263f1cfb" providerId="ADAL" clId="{860F69DF-7518-4CA7-BA72-E8C955698A32}"/>
    <pc:docChg chg="undo custSel addSld delSld modSld sldOrd addSection delSection modSection">
      <pc:chgData name="Martin Roddis" userId="79f70983-f6e2-4371-a34e-b240263f1cfb" providerId="ADAL" clId="{860F69DF-7518-4CA7-BA72-E8C955698A32}" dt="2023-09-23T07:47:54.384" v="1174"/>
      <pc:docMkLst>
        <pc:docMk/>
      </pc:docMkLst>
      <pc:sldChg chg="modSp mod">
        <pc:chgData name="Martin Roddis" userId="79f70983-f6e2-4371-a34e-b240263f1cfb" providerId="ADAL" clId="{860F69DF-7518-4CA7-BA72-E8C955698A32}" dt="2023-09-22T14:21:28.913" v="67" actId="20577"/>
        <pc:sldMkLst>
          <pc:docMk/>
          <pc:sldMk cId="2505640292" sldId="309"/>
        </pc:sldMkLst>
        <pc:spChg chg="mod">
          <ac:chgData name="Martin Roddis" userId="79f70983-f6e2-4371-a34e-b240263f1cfb" providerId="ADAL" clId="{860F69DF-7518-4CA7-BA72-E8C955698A32}" dt="2023-09-22T14:21:28.913" v="67" actId="20577"/>
          <ac:spMkLst>
            <pc:docMk/>
            <pc:sldMk cId="2505640292" sldId="309"/>
            <ac:spMk id="2" creationId="{00000000-0000-0000-0000-000000000000}"/>
          </ac:spMkLst>
        </pc:spChg>
      </pc:sldChg>
      <pc:sldChg chg="add del">
        <pc:chgData name="Martin Roddis" userId="79f70983-f6e2-4371-a34e-b240263f1cfb" providerId="ADAL" clId="{860F69DF-7518-4CA7-BA72-E8C955698A32}" dt="2023-09-22T13:54:38.320" v="39" actId="2696"/>
        <pc:sldMkLst>
          <pc:docMk/>
          <pc:sldMk cId="884511326" sldId="318"/>
        </pc:sldMkLst>
      </pc:sldChg>
      <pc:sldChg chg="del">
        <pc:chgData name="Martin Roddis" userId="79f70983-f6e2-4371-a34e-b240263f1cfb" providerId="ADAL" clId="{860F69DF-7518-4CA7-BA72-E8C955698A32}" dt="2023-09-22T13:37:54.238" v="0" actId="2696"/>
        <pc:sldMkLst>
          <pc:docMk/>
          <pc:sldMk cId="344790715" sldId="346"/>
        </pc:sldMkLst>
      </pc:sldChg>
      <pc:sldChg chg="addSp modSp mod modClrScheme chgLayout">
        <pc:chgData name="Martin Roddis" userId="79f70983-f6e2-4371-a34e-b240263f1cfb" providerId="ADAL" clId="{860F69DF-7518-4CA7-BA72-E8C955698A32}" dt="2023-09-23T07:43:41.367" v="1170" actId="20577"/>
        <pc:sldMkLst>
          <pc:docMk/>
          <pc:sldMk cId="466282598" sldId="406"/>
        </pc:sldMkLst>
        <pc:spChg chg="mod ord">
          <ac:chgData name="Martin Roddis" userId="79f70983-f6e2-4371-a34e-b240263f1cfb" providerId="ADAL" clId="{860F69DF-7518-4CA7-BA72-E8C955698A32}" dt="2023-09-23T07:43:31.990" v="1158" actId="700"/>
          <ac:spMkLst>
            <pc:docMk/>
            <pc:sldMk cId="466282598" sldId="406"/>
            <ac:spMk id="2" creationId="{8BAB42E8-56E8-4B1D-B97B-0723852B5B58}"/>
          </ac:spMkLst>
        </pc:spChg>
        <pc:spChg chg="add mod ord">
          <ac:chgData name="Martin Roddis" userId="79f70983-f6e2-4371-a34e-b240263f1cfb" providerId="ADAL" clId="{860F69DF-7518-4CA7-BA72-E8C955698A32}" dt="2023-09-23T07:43:41.367" v="1170" actId="20577"/>
          <ac:spMkLst>
            <pc:docMk/>
            <pc:sldMk cId="466282598" sldId="406"/>
            <ac:spMk id="3" creationId="{816250FA-82A2-84C7-4491-0164101D7326}"/>
          </ac:spMkLst>
        </pc:spChg>
        <pc:graphicFrameChg chg="mod ord">
          <ac:chgData name="Martin Roddis" userId="79f70983-f6e2-4371-a34e-b240263f1cfb" providerId="ADAL" clId="{860F69DF-7518-4CA7-BA72-E8C955698A32}" dt="2023-09-23T07:43:36.780" v="1159" actId="1076"/>
          <ac:graphicFrameMkLst>
            <pc:docMk/>
            <pc:sldMk cId="466282598" sldId="406"/>
            <ac:graphicFrameMk id="8" creationId="{00000000-0000-0000-0000-000000000000}"/>
          </ac:graphicFrameMkLst>
        </pc:graphicFrameChg>
      </pc:sldChg>
      <pc:sldChg chg="ord">
        <pc:chgData name="Martin Roddis" userId="79f70983-f6e2-4371-a34e-b240263f1cfb" providerId="ADAL" clId="{860F69DF-7518-4CA7-BA72-E8C955698A32}" dt="2023-09-22T14:37:20.283" v="69"/>
        <pc:sldMkLst>
          <pc:docMk/>
          <pc:sldMk cId="3786609349" sldId="446"/>
        </pc:sldMkLst>
      </pc:sldChg>
      <pc:sldChg chg="addSp delSp modSp mod modClrScheme chgLayout modNotesTx">
        <pc:chgData name="Martin Roddis" userId="79f70983-f6e2-4371-a34e-b240263f1cfb" providerId="ADAL" clId="{860F69DF-7518-4CA7-BA72-E8C955698A32}" dt="2023-09-22T15:28:08.760" v="612" actId="1076"/>
        <pc:sldMkLst>
          <pc:docMk/>
          <pc:sldMk cId="3160692554" sldId="465"/>
        </pc:sldMkLst>
        <pc:spChg chg="del">
          <ac:chgData name="Martin Roddis" userId="79f70983-f6e2-4371-a34e-b240263f1cfb" providerId="ADAL" clId="{860F69DF-7518-4CA7-BA72-E8C955698A32}" dt="2023-09-22T14:52:30.814" v="139" actId="478"/>
          <ac:spMkLst>
            <pc:docMk/>
            <pc:sldMk cId="3160692554" sldId="465"/>
            <ac:spMk id="2" creationId="{4E9BB12F-0F02-40CA-FFB5-20C66B444066}"/>
          </ac:spMkLst>
        </pc:spChg>
        <pc:spChg chg="add del mod">
          <ac:chgData name="Martin Roddis" userId="79f70983-f6e2-4371-a34e-b240263f1cfb" providerId="ADAL" clId="{860F69DF-7518-4CA7-BA72-E8C955698A32}" dt="2023-09-22T14:52:32.549" v="140" actId="478"/>
          <ac:spMkLst>
            <pc:docMk/>
            <pc:sldMk cId="3160692554" sldId="465"/>
            <ac:spMk id="7" creationId="{871AF872-04E5-E917-69B1-6E00DF69C7D2}"/>
          </ac:spMkLst>
        </pc:spChg>
        <pc:spChg chg="add del mod">
          <ac:chgData name="Martin Roddis" userId="79f70983-f6e2-4371-a34e-b240263f1cfb" providerId="ADAL" clId="{860F69DF-7518-4CA7-BA72-E8C955698A32}" dt="2023-09-22T14:52:44.259" v="143"/>
          <ac:spMkLst>
            <pc:docMk/>
            <pc:sldMk cId="3160692554" sldId="465"/>
            <ac:spMk id="8" creationId="{786AEA69-4161-4076-0D14-3B5A30F9C32C}"/>
          </ac:spMkLst>
        </pc:spChg>
        <pc:spChg chg="add del mod">
          <ac:chgData name="Martin Roddis" userId="79f70983-f6e2-4371-a34e-b240263f1cfb" providerId="ADAL" clId="{860F69DF-7518-4CA7-BA72-E8C955698A32}" dt="2023-09-22T15:03:17.495" v="197" actId="478"/>
          <ac:spMkLst>
            <pc:docMk/>
            <pc:sldMk cId="3160692554" sldId="465"/>
            <ac:spMk id="9" creationId="{E8727809-A661-492E-6239-E3FF6F5E743B}"/>
          </ac:spMkLst>
        </pc:spChg>
        <pc:spChg chg="add mod">
          <ac:chgData name="Martin Roddis" userId="79f70983-f6e2-4371-a34e-b240263f1cfb" providerId="ADAL" clId="{860F69DF-7518-4CA7-BA72-E8C955698A32}" dt="2023-09-22T15:03:10.833" v="195" actId="164"/>
          <ac:spMkLst>
            <pc:docMk/>
            <pc:sldMk cId="3160692554" sldId="465"/>
            <ac:spMk id="13" creationId="{3999EC14-A39F-A0C6-FB00-64CB84622A89}"/>
          </ac:spMkLst>
        </pc:spChg>
        <pc:spChg chg="add mod">
          <ac:chgData name="Martin Roddis" userId="79f70983-f6e2-4371-a34e-b240263f1cfb" providerId="ADAL" clId="{860F69DF-7518-4CA7-BA72-E8C955698A32}" dt="2023-09-22T15:03:10.833" v="195" actId="164"/>
          <ac:spMkLst>
            <pc:docMk/>
            <pc:sldMk cId="3160692554" sldId="465"/>
            <ac:spMk id="14" creationId="{B7E6D7C6-C69E-082E-EA45-C5B7F9763CDD}"/>
          </ac:spMkLst>
        </pc:spChg>
        <pc:spChg chg="add mod">
          <ac:chgData name="Martin Roddis" userId="79f70983-f6e2-4371-a34e-b240263f1cfb" providerId="ADAL" clId="{860F69DF-7518-4CA7-BA72-E8C955698A32}" dt="2023-09-22T15:03:10.833" v="195" actId="164"/>
          <ac:spMkLst>
            <pc:docMk/>
            <pc:sldMk cId="3160692554" sldId="465"/>
            <ac:spMk id="15" creationId="{D178A6D6-14B1-5C36-36CA-51A3CF91DBD7}"/>
          </ac:spMkLst>
        </pc:spChg>
        <pc:spChg chg="add mod">
          <ac:chgData name="Martin Roddis" userId="79f70983-f6e2-4371-a34e-b240263f1cfb" providerId="ADAL" clId="{860F69DF-7518-4CA7-BA72-E8C955698A32}" dt="2023-09-22T15:03:10.833" v="195" actId="164"/>
          <ac:spMkLst>
            <pc:docMk/>
            <pc:sldMk cId="3160692554" sldId="465"/>
            <ac:spMk id="16" creationId="{478C6A1A-8CA4-9C63-758F-0978C72672C4}"/>
          </ac:spMkLst>
        </pc:spChg>
        <pc:spChg chg="add mod">
          <ac:chgData name="Martin Roddis" userId="79f70983-f6e2-4371-a34e-b240263f1cfb" providerId="ADAL" clId="{860F69DF-7518-4CA7-BA72-E8C955698A32}" dt="2023-09-22T15:03:10.833" v="195" actId="164"/>
          <ac:spMkLst>
            <pc:docMk/>
            <pc:sldMk cId="3160692554" sldId="465"/>
            <ac:spMk id="17" creationId="{7D52F9B1-D216-3A9C-0144-34B0F3E0142B}"/>
          </ac:spMkLst>
        </pc:spChg>
        <pc:spChg chg="add mod">
          <ac:chgData name="Martin Roddis" userId="79f70983-f6e2-4371-a34e-b240263f1cfb" providerId="ADAL" clId="{860F69DF-7518-4CA7-BA72-E8C955698A32}" dt="2023-09-22T15:03:10.833" v="195" actId="164"/>
          <ac:spMkLst>
            <pc:docMk/>
            <pc:sldMk cId="3160692554" sldId="465"/>
            <ac:spMk id="18" creationId="{519FCD1A-AFFD-EF41-A309-2FD05F0EA7B3}"/>
          </ac:spMkLst>
        </pc:spChg>
        <pc:spChg chg="add mod ord">
          <ac:chgData name="Martin Roddis" userId="79f70983-f6e2-4371-a34e-b240263f1cfb" providerId="ADAL" clId="{860F69DF-7518-4CA7-BA72-E8C955698A32}" dt="2023-09-22T15:27:17.805" v="603" actId="20577"/>
          <ac:spMkLst>
            <pc:docMk/>
            <pc:sldMk cId="3160692554" sldId="465"/>
            <ac:spMk id="20" creationId="{2BB94A66-EFDC-2FF2-BB15-905C13A06701}"/>
          </ac:spMkLst>
        </pc:spChg>
        <pc:grpChg chg="add del mod">
          <ac:chgData name="Martin Roddis" userId="79f70983-f6e2-4371-a34e-b240263f1cfb" providerId="ADAL" clId="{860F69DF-7518-4CA7-BA72-E8C955698A32}" dt="2023-09-22T15:24:21.818" v="539" actId="478"/>
          <ac:grpSpMkLst>
            <pc:docMk/>
            <pc:sldMk cId="3160692554" sldId="465"/>
            <ac:grpSpMk id="19" creationId="{2C800514-27A2-79EB-688D-01A1470FAD96}"/>
          </ac:grpSpMkLst>
        </pc:grpChg>
        <pc:graphicFrameChg chg="add mod">
          <ac:chgData name="Martin Roddis" userId="79f70983-f6e2-4371-a34e-b240263f1cfb" providerId="ADAL" clId="{860F69DF-7518-4CA7-BA72-E8C955698A32}" dt="2023-09-22T15:26:01.175" v="589" actId="14100"/>
          <ac:graphicFrameMkLst>
            <pc:docMk/>
            <pc:sldMk cId="3160692554" sldId="465"/>
            <ac:graphicFrameMk id="5" creationId="{1CB4CD3F-05D2-3EC5-EA90-788CA8C7F8DC}"/>
          </ac:graphicFrameMkLst>
        </pc:graphicFrameChg>
        <pc:picChg chg="mod">
          <ac:chgData name="Martin Roddis" userId="79f70983-f6e2-4371-a34e-b240263f1cfb" providerId="ADAL" clId="{860F69DF-7518-4CA7-BA72-E8C955698A32}" dt="2023-09-22T15:26:47.528" v="596" actId="14100"/>
          <ac:picMkLst>
            <pc:docMk/>
            <pc:sldMk cId="3160692554" sldId="465"/>
            <ac:picMk id="11" creationId="{B246864C-CCC4-A1AB-5BA1-9F7DA0F6D55E}"/>
          </ac:picMkLst>
        </pc:picChg>
        <pc:picChg chg="add mod">
          <ac:chgData name="Martin Roddis" userId="79f70983-f6e2-4371-a34e-b240263f1cfb" providerId="ADAL" clId="{860F69DF-7518-4CA7-BA72-E8C955698A32}" dt="2023-09-22T15:23:05.849" v="530" actId="1076"/>
          <ac:picMkLst>
            <pc:docMk/>
            <pc:sldMk cId="3160692554" sldId="465"/>
            <ac:picMk id="12" creationId="{53FA1AA3-A7A6-D6F8-3B8F-4EE192042E08}"/>
          </ac:picMkLst>
        </pc:picChg>
        <pc:picChg chg="add mod">
          <ac:chgData name="Martin Roddis" userId="79f70983-f6e2-4371-a34e-b240263f1cfb" providerId="ADAL" clId="{860F69DF-7518-4CA7-BA72-E8C955698A32}" dt="2023-09-22T15:28:08.760" v="612" actId="1076"/>
          <ac:picMkLst>
            <pc:docMk/>
            <pc:sldMk cId="3160692554" sldId="465"/>
            <ac:picMk id="22" creationId="{7611AAD1-3568-2190-8189-6A778444BD54}"/>
          </ac:picMkLst>
        </pc:picChg>
      </pc:sldChg>
      <pc:sldChg chg="addSp delSp modSp mod delAnim modNotesTx">
        <pc:chgData name="Martin Roddis" userId="79f70983-f6e2-4371-a34e-b240263f1cfb" providerId="ADAL" clId="{860F69DF-7518-4CA7-BA72-E8C955698A32}" dt="2023-09-23T07:22:07.856" v="803" actId="14100"/>
        <pc:sldMkLst>
          <pc:docMk/>
          <pc:sldMk cId="1017996195" sldId="466"/>
        </pc:sldMkLst>
        <pc:spChg chg="mod">
          <ac:chgData name="Martin Roddis" userId="79f70983-f6e2-4371-a34e-b240263f1cfb" providerId="ADAL" clId="{860F69DF-7518-4CA7-BA72-E8C955698A32}" dt="2023-09-22T15:37:58.126" v="725" actId="1076"/>
          <ac:spMkLst>
            <pc:docMk/>
            <pc:sldMk cId="1017996195" sldId="466"/>
            <ac:spMk id="2" creationId="{904F5BDE-7A13-6C9E-86A3-90CB4DAD4EF6}"/>
          </ac:spMkLst>
        </pc:spChg>
        <pc:graphicFrameChg chg="add mod">
          <ac:chgData name="Martin Roddis" userId="79f70983-f6e2-4371-a34e-b240263f1cfb" providerId="ADAL" clId="{860F69DF-7518-4CA7-BA72-E8C955698A32}" dt="2023-09-23T07:22:07.856" v="803" actId="14100"/>
          <ac:graphicFrameMkLst>
            <pc:docMk/>
            <pc:sldMk cId="1017996195" sldId="466"/>
            <ac:graphicFrameMk id="5" creationId="{6AA5152B-0227-BA65-BF86-BCD5B1A14F4C}"/>
          </ac:graphicFrameMkLst>
        </pc:graphicFrameChg>
        <pc:picChg chg="del mod">
          <ac:chgData name="Martin Roddis" userId="79f70983-f6e2-4371-a34e-b240263f1cfb" providerId="ADAL" clId="{860F69DF-7518-4CA7-BA72-E8C955698A32}" dt="2023-09-22T15:30:19.230" v="667" actId="21"/>
          <ac:picMkLst>
            <pc:docMk/>
            <pc:sldMk cId="1017996195" sldId="466"/>
            <ac:picMk id="7" creationId="{44DDF47F-901E-27D5-F2AA-8E437DC62BAC}"/>
          </ac:picMkLst>
        </pc:picChg>
        <pc:picChg chg="add mod">
          <ac:chgData name="Martin Roddis" userId="79f70983-f6e2-4371-a34e-b240263f1cfb" providerId="ADAL" clId="{860F69DF-7518-4CA7-BA72-E8C955698A32}" dt="2023-09-22T15:38:14.326" v="727" actId="1076"/>
          <ac:picMkLst>
            <pc:docMk/>
            <pc:sldMk cId="1017996195" sldId="466"/>
            <ac:picMk id="8" creationId="{24E4F528-A8C4-AFB5-4DA6-AE4B2D6CF1A8}"/>
          </ac:picMkLst>
        </pc:picChg>
        <pc:picChg chg="mod">
          <ac:chgData name="Martin Roddis" userId="79f70983-f6e2-4371-a34e-b240263f1cfb" providerId="ADAL" clId="{860F69DF-7518-4CA7-BA72-E8C955698A32}" dt="2023-09-22T15:30:00.161" v="664" actId="1076"/>
          <ac:picMkLst>
            <pc:docMk/>
            <pc:sldMk cId="1017996195" sldId="466"/>
            <ac:picMk id="9" creationId="{9FDF6DAE-0BFD-ED4B-2D5A-AFF4157F388E}"/>
          </ac:picMkLst>
        </pc:picChg>
      </pc:sldChg>
      <pc:sldChg chg="addSp delSp modSp mod modNotesTx">
        <pc:chgData name="Martin Roddis" userId="79f70983-f6e2-4371-a34e-b240263f1cfb" providerId="ADAL" clId="{860F69DF-7518-4CA7-BA72-E8C955698A32}" dt="2023-09-23T07:21:58.386" v="802"/>
        <pc:sldMkLst>
          <pc:docMk/>
          <pc:sldMk cId="2087286249" sldId="470"/>
        </pc:sldMkLst>
        <pc:spChg chg="mod">
          <ac:chgData name="Martin Roddis" userId="79f70983-f6e2-4371-a34e-b240263f1cfb" providerId="ADAL" clId="{860F69DF-7518-4CA7-BA72-E8C955698A32}" dt="2023-09-22T15:14:14.549" v="327" actId="20577"/>
          <ac:spMkLst>
            <pc:docMk/>
            <pc:sldMk cId="2087286249" sldId="470"/>
            <ac:spMk id="2" creationId="{F3B2089F-0548-C65B-05A7-F7B40814F01C}"/>
          </ac:spMkLst>
        </pc:spChg>
        <pc:graphicFrameChg chg="add mod">
          <ac:chgData name="Martin Roddis" userId="79f70983-f6e2-4371-a34e-b240263f1cfb" providerId="ADAL" clId="{860F69DF-7518-4CA7-BA72-E8C955698A32}" dt="2023-09-23T07:21:58.386" v="802"/>
          <ac:graphicFrameMkLst>
            <pc:docMk/>
            <pc:sldMk cId="2087286249" sldId="470"/>
            <ac:graphicFrameMk id="7" creationId="{B4417B97-FE56-3E8C-EC29-11B2C5046149}"/>
          </ac:graphicFrameMkLst>
        </pc:graphicFrameChg>
        <pc:picChg chg="del mod">
          <ac:chgData name="Martin Roddis" userId="79f70983-f6e2-4371-a34e-b240263f1cfb" providerId="ADAL" clId="{860F69DF-7518-4CA7-BA72-E8C955698A32}" dt="2023-09-22T15:15:47.027" v="398" actId="21"/>
          <ac:picMkLst>
            <pc:docMk/>
            <pc:sldMk cId="2087286249" sldId="470"/>
            <ac:picMk id="3" creationId="{2175CC09-49AD-D62E-4E70-8EA4AFB8EB54}"/>
          </ac:picMkLst>
        </pc:picChg>
        <pc:picChg chg="mod">
          <ac:chgData name="Martin Roddis" userId="79f70983-f6e2-4371-a34e-b240263f1cfb" providerId="ADAL" clId="{860F69DF-7518-4CA7-BA72-E8C955698A32}" dt="2023-09-22T15:13:25.664" v="272" actId="1076"/>
          <ac:picMkLst>
            <pc:docMk/>
            <pc:sldMk cId="2087286249" sldId="470"/>
            <ac:picMk id="4" creationId="{04EECC70-6758-4B42-4F3A-ECBAEC95CF06}"/>
          </ac:picMkLst>
        </pc:picChg>
        <pc:picChg chg="add mod">
          <ac:chgData name="Martin Roddis" userId="79f70983-f6e2-4371-a34e-b240263f1cfb" providerId="ADAL" clId="{860F69DF-7518-4CA7-BA72-E8C955698A32}" dt="2023-09-22T15:29:31.846" v="632" actId="1076"/>
          <ac:picMkLst>
            <pc:docMk/>
            <pc:sldMk cId="2087286249" sldId="470"/>
            <ac:picMk id="9" creationId="{38B5C3BA-A670-7006-8ED9-E02034EA0791}"/>
          </ac:picMkLst>
        </pc:picChg>
      </pc:sldChg>
      <pc:sldChg chg="addSp delSp modSp mod">
        <pc:chgData name="Martin Roddis" userId="79f70983-f6e2-4371-a34e-b240263f1cfb" providerId="ADAL" clId="{860F69DF-7518-4CA7-BA72-E8C955698A32}" dt="2023-09-23T07:40:04.394" v="1088" actId="1076"/>
        <pc:sldMkLst>
          <pc:docMk/>
          <pc:sldMk cId="2656083196" sldId="473"/>
        </pc:sldMkLst>
        <pc:spChg chg="mod">
          <ac:chgData name="Martin Roddis" userId="79f70983-f6e2-4371-a34e-b240263f1cfb" providerId="ADAL" clId="{860F69DF-7518-4CA7-BA72-E8C955698A32}" dt="2023-09-23T07:31:57.825" v="941" actId="14100"/>
          <ac:spMkLst>
            <pc:docMk/>
            <pc:sldMk cId="2656083196" sldId="473"/>
            <ac:spMk id="2" creationId="{D425F1F1-6385-3CCF-4A3C-4EA3D464CDC3}"/>
          </ac:spMkLst>
        </pc:spChg>
        <pc:graphicFrameChg chg="add mod modGraphic">
          <ac:chgData name="Martin Roddis" userId="79f70983-f6e2-4371-a34e-b240263f1cfb" providerId="ADAL" clId="{860F69DF-7518-4CA7-BA72-E8C955698A32}" dt="2023-09-23T07:40:04.394" v="1088" actId="1076"/>
          <ac:graphicFrameMkLst>
            <pc:docMk/>
            <pc:sldMk cId="2656083196" sldId="473"/>
            <ac:graphicFrameMk id="5" creationId="{69BE3C30-3F84-560F-3ABD-810849636C16}"/>
          </ac:graphicFrameMkLst>
        </pc:graphicFrameChg>
        <pc:graphicFrameChg chg="add del mod">
          <ac:chgData name="Martin Roddis" userId="79f70983-f6e2-4371-a34e-b240263f1cfb" providerId="ADAL" clId="{860F69DF-7518-4CA7-BA72-E8C955698A32}" dt="2023-09-23T07:36:53.788" v="1029" actId="478"/>
          <ac:graphicFrameMkLst>
            <pc:docMk/>
            <pc:sldMk cId="2656083196" sldId="473"/>
            <ac:graphicFrameMk id="8" creationId="{CF9D51A7-18C9-F294-E482-822030E82D54}"/>
          </ac:graphicFrameMkLst>
        </pc:graphicFrameChg>
        <pc:picChg chg="mod">
          <ac:chgData name="Martin Roddis" userId="79f70983-f6e2-4371-a34e-b240263f1cfb" providerId="ADAL" clId="{860F69DF-7518-4CA7-BA72-E8C955698A32}" dt="2023-09-23T07:30:23.123" v="836" actId="1076"/>
          <ac:picMkLst>
            <pc:docMk/>
            <pc:sldMk cId="2656083196" sldId="473"/>
            <ac:picMk id="3" creationId="{2AE76EE7-126C-4B25-1154-3BA9B314F42F}"/>
          </ac:picMkLst>
        </pc:picChg>
        <pc:picChg chg="mod">
          <ac:chgData name="Martin Roddis" userId="79f70983-f6e2-4371-a34e-b240263f1cfb" providerId="ADAL" clId="{860F69DF-7518-4CA7-BA72-E8C955698A32}" dt="2023-09-23T07:22:43.865" v="804" actId="1076"/>
          <ac:picMkLst>
            <pc:docMk/>
            <pc:sldMk cId="2656083196" sldId="473"/>
            <ac:picMk id="4" creationId="{2AF9B122-9379-A2E1-DF83-ABE2F4394518}"/>
          </ac:picMkLst>
        </pc:picChg>
      </pc:sldChg>
      <pc:sldChg chg="modSp mod">
        <pc:chgData name="Martin Roddis" userId="79f70983-f6e2-4371-a34e-b240263f1cfb" providerId="ADAL" clId="{860F69DF-7518-4CA7-BA72-E8C955698A32}" dt="2023-09-23T07:43:06.024" v="1155" actId="20577"/>
        <pc:sldMkLst>
          <pc:docMk/>
          <pc:sldMk cId="387292365" sldId="476"/>
        </pc:sldMkLst>
        <pc:spChg chg="mod">
          <ac:chgData name="Martin Roddis" userId="79f70983-f6e2-4371-a34e-b240263f1cfb" providerId="ADAL" clId="{860F69DF-7518-4CA7-BA72-E8C955698A32}" dt="2023-09-23T07:42:25.927" v="1140" actId="20577"/>
          <ac:spMkLst>
            <pc:docMk/>
            <pc:sldMk cId="387292365" sldId="476"/>
            <ac:spMk id="8" creationId="{00000000-0000-0000-0000-000000000000}"/>
          </ac:spMkLst>
        </pc:spChg>
        <pc:graphicFrameChg chg="mod">
          <ac:chgData name="Martin Roddis" userId="79f70983-f6e2-4371-a34e-b240263f1cfb" providerId="ADAL" clId="{860F69DF-7518-4CA7-BA72-E8C955698A32}" dt="2023-09-23T07:43:06.024" v="1155" actId="20577"/>
          <ac:graphicFrameMkLst>
            <pc:docMk/>
            <pc:sldMk cId="387292365" sldId="476"/>
            <ac:graphicFrameMk id="22" creationId="{D6ABE261-73D1-7FCD-C791-E25C87700FFB}"/>
          </ac:graphicFrameMkLst>
        </pc:graphicFrameChg>
      </pc:sldChg>
      <pc:sldChg chg="addSp delSp modSp mod ord">
        <pc:chgData name="Martin Roddis" userId="79f70983-f6e2-4371-a34e-b240263f1cfb" providerId="ADAL" clId="{860F69DF-7518-4CA7-BA72-E8C955698A32}" dt="2023-09-23T07:47:54.384" v="1174"/>
        <pc:sldMkLst>
          <pc:docMk/>
          <pc:sldMk cId="1616650105" sldId="4043"/>
        </pc:sldMkLst>
        <pc:spChg chg="add mod">
          <ac:chgData name="Martin Roddis" userId="79f70983-f6e2-4371-a34e-b240263f1cfb" providerId="ADAL" clId="{860F69DF-7518-4CA7-BA72-E8C955698A32}" dt="2023-09-22T13:50:13.713" v="31" actId="1076"/>
          <ac:spMkLst>
            <pc:docMk/>
            <pc:sldMk cId="1616650105" sldId="4043"/>
            <ac:spMk id="2" creationId="{8817AEC3-2D0D-A117-17D9-3AB4C5F615ED}"/>
          </ac:spMkLst>
        </pc:spChg>
        <pc:spChg chg="del mod">
          <ac:chgData name="Martin Roddis" userId="79f70983-f6e2-4371-a34e-b240263f1cfb" providerId="ADAL" clId="{860F69DF-7518-4CA7-BA72-E8C955698A32}" dt="2023-09-22T13:49:55.658" v="21" actId="478"/>
          <ac:spMkLst>
            <pc:docMk/>
            <pc:sldMk cId="1616650105" sldId="4043"/>
            <ac:spMk id="3" creationId="{CA8EA4D9-C8F8-B157-0DF0-4BF4BF375FF6}"/>
          </ac:spMkLst>
        </pc:spChg>
      </pc:sldChg>
      <pc:sldChg chg="del">
        <pc:chgData name="Martin Roddis" userId="79f70983-f6e2-4371-a34e-b240263f1cfb" providerId="ADAL" clId="{860F69DF-7518-4CA7-BA72-E8C955698A32}" dt="2023-09-22T13:50:40.823" v="34" actId="2696"/>
        <pc:sldMkLst>
          <pc:docMk/>
          <pc:sldMk cId="3515338573" sldId="4066"/>
        </pc:sldMkLst>
      </pc:sldChg>
      <pc:sldChg chg="modSp mod">
        <pc:chgData name="Martin Roddis" userId="79f70983-f6e2-4371-a34e-b240263f1cfb" providerId="ADAL" clId="{860F69DF-7518-4CA7-BA72-E8C955698A32}" dt="2023-09-22T14:46:31.945" v="75" actId="20577"/>
        <pc:sldMkLst>
          <pc:docMk/>
          <pc:sldMk cId="2788874979" sldId="4068"/>
        </pc:sldMkLst>
        <pc:spChg chg="mod">
          <ac:chgData name="Martin Roddis" userId="79f70983-f6e2-4371-a34e-b240263f1cfb" providerId="ADAL" clId="{860F69DF-7518-4CA7-BA72-E8C955698A32}" dt="2023-09-22T14:46:31.945" v="75" actId="20577"/>
          <ac:spMkLst>
            <pc:docMk/>
            <pc:sldMk cId="2788874979" sldId="4068"/>
            <ac:spMk id="7" creationId="{5F4DD512-F86C-CFB0-F66F-BA6FC190E9D9}"/>
          </ac:spMkLst>
        </pc:spChg>
      </pc:sldChg>
      <pc:sldChg chg="mod modShow">
        <pc:chgData name="Martin Roddis" userId="79f70983-f6e2-4371-a34e-b240263f1cfb" providerId="ADAL" clId="{860F69DF-7518-4CA7-BA72-E8C955698A32}" dt="2023-09-22T13:40:41.421" v="7" actId="729"/>
        <pc:sldMkLst>
          <pc:docMk/>
          <pc:sldMk cId="2470597045" sldId="4072"/>
        </pc:sldMkLst>
      </pc:sldChg>
      <pc:sldChg chg="mod modShow">
        <pc:chgData name="Martin Roddis" userId="79f70983-f6e2-4371-a34e-b240263f1cfb" providerId="ADAL" clId="{860F69DF-7518-4CA7-BA72-E8C955698A32}" dt="2023-09-22T13:48:55.148" v="8" actId="729"/>
        <pc:sldMkLst>
          <pc:docMk/>
          <pc:sldMk cId="773166676" sldId="4073"/>
        </pc:sldMkLst>
      </pc:sldChg>
      <pc:sldChg chg="addSp modSp mod modAnim modNotesTx">
        <pc:chgData name="Martin Roddis" userId="79f70983-f6e2-4371-a34e-b240263f1cfb" providerId="ADAL" clId="{860F69DF-7518-4CA7-BA72-E8C955698A32}" dt="2023-09-22T13:40:19.765" v="6" actId="6549"/>
        <pc:sldMkLst>
          <pc:docMk/>
          <pc:sldMk cId="573881961" sldId="4074"/>
        </pc:sldMkLst>
        <pc:picChg chg="add mod">
          <ac:chgData name="Martin Roddis" userId="79f70983-f6e2-4371-a34e-b240263f1cfb" providerId="ADAL" clId="{860F69DF-7518-4CA7-BA72-E8C955698A32}" dt="2023-09-22T13:40:10.432" v="5" actId="1076"/>
          <ac:picMkLst>
            <pc:docMk/>
            <pc:sldMk cId="573881961" sldId="4074"/>
            <ac:picMk id="2" creationId="{5B196B9D-1D23-042B-EA16-59F354E2390A}"/>
          </ac:picMkLst>
        </pc:picChg>
      </pc:sldChg>
      <pc:sldChg chg="modSp mod">
        <pc:chgData name="Martin Roddis" userId="79f70983-f6e2-4371-a34e-b240263f1cfb" providerId="ADAL" clId="{860F69DF-7518-4CA7-BA72-E8C955698A32}" dt="2023-09-22T13:49:13.466" v="19" actId="404"/>
        <pc:sldMkLst>
          <pc:docMk/>
          <pc:sldMk cId="260359081" sldId="4094"/>
        </pc:sldMkLst>
        <pc:spChg chg="mod">
          <ac:chgData name="Martin Roddis" userId="79f70983-f6e2-4371-a34e-b240263f1cfb" providerId="ADAL" clId="{860F69DF-7518-4CA7-BA72-E8C955698A32}" dt="2023-09-22T13:49:13.466" v="19" actId="404"/>
          <ac:spMkLst>
            <pc:docMk/>
            <pc:sldMk cId="260359081" sldId="4094"/>
            <ac:spMk id="4" creationId="{A5790B09-CD58-724B-3EE0-E73D2529CE63}"/>
          </ac:spMkLst>
        </pc:spChg>
      </pc:sldChg>
      <pc:sldChg chg="modSp del mod">
        <pc:chgData name="Martin Roddis" userId="79f70983-f6e2-4371-a34e-b240263f1cfb" providerId="ADAL" clId="{860F69DF-7518-4CA7-BA72-E8C955698A32}" dt="2023-09-22T13:55:04.350" v="41" actId="2696"/>
        <pc:sldMkLst>
          <pc:docMk/>
          <pc:sldMk cId="1538886524" sldId="4097"/>
        </pc:sldMkLst>
        <pc:spChg chg="mod">
          <ac:chgData name="Martin Roddis" userId="79f70983-f6e2-4371-a34e-b240263f1cfb" providerId="ADAL" clId="{860F69DF-7518-4CA7-BA72-E8C955698A32}" dt="2023-09-22T13:54:51.302" v="40" actId="1076"/>
          <ac:spMkLst>
            <pc:docMk/>
            <pc:sldMk cId="1538886524" sldId="4097"/>
            <ac:spMk id="4" creationId="{D64894F6-1F2B-EE40-2E07-6D564491B519}"/>
          </ac:spMkLst>
        </pc:spChg>
      </pc:sldChg>
      <pc:sldChg chg="del">
        <pc:chgData name="Martin Roddis" userId="79f70983-f6e2-4371-a34e-b240263f1cfb" providerId="ADAL" clId="{860F69DF-7518-4CA7-BA72-E8C955698A32}" dt="2023-09-22T13:38:46.612" v="2" actId="2696"/>
        <pc:sldMkLst>
          <pc:docMk/>
          <pc:sldMk cId="692809741" sldId="4114"/>
        </pc:sldMkLst>
      </pc:sldChg>
      <pc:sldChg chg="modSp mod">
        <pc:chgData name="Martin Roddis" userId="79f70983-f6e2-4371-a34e-b240263f1cfb" providerId="ADAL" clId="{860F69DF-7518-4CA7-BA72-E8C955698A32}" dt="2023-09-23T07:41:24.842" v="1133" actId="20577"/>
        <pc:sldMkLst>
          <pc:docMk/>
          <pc:sldMk cId="2560078572" sldId="4126"/>
        </pc:sldMkLst>
        <pc:spChg chg="mod">
          <ac:chgData name="Martin Roddis" userId="79f70983-f6e2-4371-a34e-b240263f1cfb" providerId="ADAL" clId="{860F69DF-7518-4CA7-BA72-E8C955698A32}" dt="2023-09-23T07:41:24.842" v="1133" actId="20577"/>
          <ac:spMkLst>
            <pc:docMk/>
            <pc:sldMk cId="2560078572" sldId="4126"/>
            <ac:spMk id="2" creationId="{C6A24034-8F74-4BF3-BEE9-24DBAB6DC60A}"/>
          </ac:spMkLst>
        </pc:spChg>
      </pc:sldChg>
      <pc:sldChg chg="del">
        <pc:chgData name="Martin Roddis" userId="79f70983-f6e2-4371-a34e-b240263f1cfb" providerId="ADAL" clId="{860F69DF-7518-4CA7-BA72-E8C955698A32}" dt="2023-09-22T13:38:00.052" v="1" actId="2696"/>
        <pc:sldMkLst>
          <pc:docMk/>
          <pc:sldMk cId="661560453" sldId="4129"/>
        </pc:sldMkLst>
      </pc:sldChg>
      <pc:sldChg chg="delSp mod modNotesTx">
        <pc:chgData name="Martin Roddis" userId="79f70983-f6e2-4371-a34e-b240263f1cfb" providerId="ADAL" clId="{860F69DF-7518-4CA7-BA72-E8C955698A32}" dt="2023-09-22T14:17:05.474" v="48" actId="20577"/>
        <pc:sldMkLst>
          <pc:docMk/>
          <pc:sldMk cId="4260130385" sldId="4151"/>
        </pc:sldMkLst>
        <pc:picChg chg="del">
          <ac:chgData name="Martin Roddis" userId="79f70983-f6e2-4371-a34e-b240263f1cfb" providerId="ADAL" clId="{860F69DF-7518-4CA7-BA72-E8C955698A32}" dt="2023-09-22T14:16:56.844" v="47" actId="478"/>
          <ac:picMkLst>
            <pc:docMk/>
            <pc:sldMk cId="4260130385" sldId="4151"/>
            <ac:picMk id="3" creationId="{29FBB725-E5AA-743F-38C0-6E39AAC62ADC}"/>
          </ac:picMkLst>
        </pc:picChg>
      </pc:sldChg>
      <pc:sldChg chg="add del">
        <pc:chgData name="Martin Roddis" userId="79f70983-f6e2-4371-a34e-b240263f1cfb" providerId="ADAL" clId="{860F69DF-7518-4CA7-BA72-E8C955698A32}" dt="2023-09-22T13:54:10.850" v="37"/>
        <pc:sldMkLst>
          <pc:docMk/>
          <pc:sldMk cId="1081562755" sldId="4154"/>
        </pc:sldMkLst>
      </pc:sldChg>
      <pc:sldChg chg="del">
        <pc:chgData name="Martin Roddis" userId="79f70983-f6e2-4371-a34e-b240263f1cfb" providerId="ADAL" clId="{860F69DF-7518-4CA7-BA72-E8C955698A32}" dt="2023-09-22T13:53:56.288" v="35" actId="2696"/>
        <pc:sldMkLst>
          <pc:docMk/>
          <pc:sldMk cId="1960761655" sldId="4154"/>
        </pc:sldMkLst>
      </pc:sldChg>
      <pc:sldChg chg="add">
        <pc:chgData name="Martin Roddis" userId="79f70983-f6e2-4371-a34e-b240263f1cfb" providerId="ADAL" clId="{860F69DF-7518-4CA7-BA72-E8C955698A32}" dt="2023-09-22T13:54:10.866" v="38"/>
        <pc:sldMkLst>
          <pc:docMk/>
          <pc:sldMk cId="2569210718" sldId="4154"/>
        </pc:sldMkLst>
      </pc:sldChg>
      <pc:sldChg chg="del">
        <pc:chgData name="Martin Roddis" userId="79f70983-f6e2-4371-a34e-b240263f1cfb" providerId="ADAL" clId="{860F69DF-7518-4CA7-BA72-E8C955698A32}" dt="2023-09-22T14:02:19.314" v="42" actId="2696"/>
        <pc:sldMkLst>
          <pc:docMk/>
          <pc:sldMk cId="1958951486" sldId="4155"/>
        </pc:sldMkLst>
      </pc:sldChg>
      <pc:sldChg chg="addSp delSp modSp new mod">
        <pc:chgData name="Martin Roddis" userId="79f70983-f6e2-4371-a34e-b240263f1cfb" providerId="ADAL" clId="{860F69DF-7518-4CA7-BA72-E8C955698A32}" dt="2023-09-22T14:44:41.006" v="74" actId="1076"/>
        <pc:sldMkLst>
          <pc:docMk/>
          <pc:sldMk cId="1902986545" sldId="4158"/>
        </pc:sldMkLst>
        <pc:spChg chg="del">
          <ac:chgData name="Martin Roddis" userId="79f70983-f6e2-4371-a34e-b240263f1cfb" providerId="ADAL" clId="{860F69DF-7518-4CA7-BA72-E8C955698A32}" dt="2023-09-22T14:44:34.497" v="72" actId="478"/>
          <ac:spMkLst>
            <pc:docMk/>
            <pc:sldMk cId="1902986545" sldId="4158"/>
            <ac:spMk id="2" creationId="{F78883DC-0673-6135-239F-5B748D60A9D4}"/>
          </ac:spMkLst>
        </pc:spChg>
        <pc:graphicFrameChg chg="add mod modGraphic">
          <ac:chgData name="Martin Roddis" userId="79f70983-f6e2-4371-a34e-b240263f1cfb" providerId="ADAL" clId="{860F69DF-7518-4CA7-BA72-E8C955698A32}" dt="2023-09-22T14:44:41.006" v="74" actId="1076"/>
          <ac:graphicFrameMkLst>
            <pc:docMk/>
            <pc:sldMk cId="1902986545" sldId="4158"/>
            <ac:graphicFrameMk id="5" creationId="{42A579DA-2D0E-07C6-3964-A286E62BF5E9}"/>
          </ac:graphicFrameMkLst>
        </pc:graphicFrameChg>
      </pc:sldChg>
      <pc:sldChg chg="addSp delSp modSp new del mod">
        <pc:chgData name="Martin Roddis" userId="79f70983-f6e2-4371-a34e-b240263f1cfb" providerId="ADAL" clId="{860F69DF-7518-4CA7-BA72-E8C955698A32}" dt="2023-09-22T14:44:13.554" v="70" actId="2696"/>
        <pc:sldMkLst>
          <pc:docMk/>
          <pc:sldMk cId="2487984700" sldId="4158"/>
        </pc:sldMkLst>
        <pc:spChg chg="del">
          <ac:chgData name="Martin Roddis" userId="79f70983-f6e2-4371-a34e-b240263f1cfb" providerId="ADAL" clId="{860F69DF-7518-4CA7-BA72-E8C955698A32}" dt="2023-09-22T14:02:43.502" v="44" actId="478"/>
          <ac:spMkLst>
            <pc:docMk/>
            <pc:sldMk cId="2487984700" sldId="4158"/>
            <ac:spMk id="2" creationId="{08738109-F72D-1C37-8F84-1D6D9035E74C}"/>
          </ac:spMkLst>
        </pc:spChg>
        <pc:graphicFrameChg chg="add mod modGraphic">
          <ac:chgData name="Martin Roddis" userId="79f70983-f6e2-4371-a34e-b240263f1cfb" providerId="ADAL" clId="{860F69DF-7518-4CA7-BA72-E8C955698A32}" dt="2023-09-22T14:02:50.952" v="46" actId="1076"/>
          <ac:graphicFrameMkLst>
            <pc:docMk/>
            <pc:sldMk cId="2487984700" sldId="4158"/>
            <ac:graphicFrameMk id="5" creationId="{086936C0-BC68-A2B6-8B74-5F0EF8BB419F}"/>
          </ac:graphicFrameMkLst>
        </pc:graphicFrameChg>
      </pc:sldChg>
      <pc:sldChg chg="addSp modSp new mod ord modNotesTx">
        <pc:chgData name="Martin Roddis" userId="79f70983-f6e2-4371-a34e-b240263f1cfb" providerId="ADAL" clId="{860F69DF-7518-4CA7-BA72-E8C955698A32}" dt="2023-09-22T15:29:17.606" v="630" actId="1076"/>
        <pc:sldMkLst>
          <pc:docMk/>
          <pc:sldMk cId="159548363" sldId="4159"/>
        </pc:sldMkLst>
        <pc:spChg chg="mod">
          <ac:chgData name="Martin Roddis" userId="79f70983-f6e2-4371-a34e-b240263f1cfb" providerId="ADAL" clId="{860F69DF-7518-4CA7-BA72-E8C955698A32}" dt="2023-09-22T15:21:45.765" v="496" actId="14100"/>
          <ac:spMkLst>
            <pc:docMk/>
            <pc:sldMk cId="159548363" sldId="4159"/>
            <ac:spMk id="2" creationId="{E393BF77-F724-34B5-2450-C8EFD15865D3}"/>
          </ac:spMkLst>
        </pc:spChg>
        <pc:graphicFrameChg chg="add mod">
          <ac:chgData name="Martin Roddis" userId="79f70983-f6e2-4371-a34e-b240263f1cfb" providerId="ADAL" clId="{860F69DF-7518-4CA7-BA72-E8C955698A32}" dt="2023-09-22T15:29:17.606" v="630" actId="1076"/>
          <ac:graphicFrameMkLst>
            <pc:docMk/>
            <pc:sldMk cId="159548363" sldId="4159"/>
            <ac:graphicFrameMk id="6" creationId="{B7200994-0F4E-0AA6-8613-979EF10D9A98}"/>
          </ac:graphicFrameMkLst>
        </pc:graphicFrameChg>
        <pc:picChg chg="add mod">
          <ac:chgData name="Martin Roddis" userId="79f70983-f6e2-4371-a34e-b240263f1cfb" providerId="ADAL" clId="{860F69DF-7518-4CA7-BA72-E8C955698A32}" dt="2023-09-22T15:17:08.096" v="410" actId="1076"/>
          <ac:picMkLst>
            <pc:docMk/>
            <pc:sldMk cId="159548363" sldId="4159"/>
            <ac:picMk id="3" creationId="{B5CDB1AF-E43D-223C-E981-76DA4EC149F7}"/>
          </ac:picMkLst>
        </pc:picChg>
        <pc:picChg chg="add mod">
          <ac:chgData name="Martin Roddis" userId="79f70983-f6e2-4371-a34e-b240263f1cfb" providerId="ADAL" clId="{860F69DF-7518-4CA7-BA72-E8C955698A32}" dt="2023-09-22T15:29:14.532" v="629" actId="1076"/>
          <ac:picMkLst>
            <pc:docMk/>
            <pc:sldMk cId="159548363" sldId="4159"/>
            <ac:picMk id="8" creationId="{7A756132-09BE-F74F-DC78-45DA410A209F}"/>
          </ac:picMkLst>
        </pc:picChg>
      </pc:sldChg>
      <pc:sldChg chg="addSp modSp new mod modAnim">
        <pc:chgData name="Martin Roddis" userId="79f70983-f6e2-4371-a34e-b240263f1cfb" providerId="ADAL" clId="{860F69DF-7518-4CA7-BA72-E8C955698A32}" dt="2023-09-23T07:29:51.824" v="835" actId="1076"/>
        <pc:sldMkLst>
          <pc:docMk/>
          <pc:sldMk cId="1975129751" sldId="4160"/>
        </pc:sldMkLst>
        <pc:spChg chg="mod">
          <ac:chgData name="Martin Roddis" userId="79f70983-f6e2-4371-a34e-b240263f1cfb" providerId="ADAL" clId="{860F69DF-7518-4CA7-BA72-E8C955698A32}" dt="2023-09-23T07:27:55.856" v="808" actId="14100"/>
          <ac:spMkLst>
            <pc:docMk/>
            <pc:sldMk cId="1975129751" sldId="4160"/>
            <ac:spMk id="2" creationId="{F44886ED-F5F3-0D64-9935-354B2709271D}"/>
          </ac:spMkLst>
        </pc:spChg>
        <pc:spChg chg="add mod">
          <ac:chgData name="Martin Roddis" userId="79f70983-f6e2-4371-a34e-b240263f1cfb" providerId="ADAL" clId="{860F69DF-7518-4CA7-BA72-E8C955698A32}" dt="2023-09-23T07:29:22.594" v="829" actId="1076"/>
          <ac:spMkLst>
            <pc:docMk/>
            <pc:sldMk cId="1975129751" sldId="4160"/>
            <ac:spMk id="4" creationId="{0A43B42E-1EC2-47E4-7996-0D022FEBF00E}"/>
          </ac:spMkLst>
        </pc:spChg>
        <pc:spChg chg="add mod">
          <ac:chgData name="Martin Roddis" userId="79f70983-f6e2-4371-a34e-b240263f1cfb" providerId="ADAL" clId="{860F69DF-7518-4CA7-BA72-E8C955698A32}" dt="2023-09-23T07:29:51.824" v="835" actId="1076"/>
          <ac:spMkLst>
            <pc:docMk/>
            <pc:sldMk cId="1975129751" sldId="4160"/>
            <ac:spMk id="5" creationId="{CDC9CE24-C24F-153D-4B1E-46F1245F7BCF}"/>
          </ac:spMkLst>
        </pc:spChg>
        <pc:graphicFrameChg chg="mod">
          <ac:chgData name="Martin Roddis" userId="79f70983-f6e2-4371-a34e-b240263f1cfb" providerId="ADAL" clId="{860F69DF-7518-4CA7-BA72-E8C955698A32}" dt="2023-09-23T07:28:00.840" v="809" actId="1076"/>
          <ac:graphicFrameMkLst>
            <pc:docMk/>
            <pc:sldMk cId="1975129751" sldId="4160"/>
            <ac:graphicFrameMk id="6" creationId="{C09E162A-CBE6-35EE-73CC-B01F20D87858}"/>
          </ac:graphicFrameMkLst>
        </pc:graphicFrameChg>
        <pc:picChg chg="add mod">
          <ac:chgData name="Martin Roddis" userId="79f70983-f6e2-4371-a34e-b240263f1cfb" providerId="ADAL" clId="{860F69DF-7518-4CA7-BA72-E8C955698A32}" dt="2023-09-22T15:30:27.864" v="669" actId="1076"/>
          <ac:picMkLst>
            <pc:docMk/>
            <pc:sldMk cId="1975129751" sldId="4160"/>
            <ac:picMk id="3" creationId="{E0B0F77D-E256-009A-DCA6-A708C88226AB}"/>
          </ac:picMkLst>
        </pc:picChg>
      </pc:sldChg>
      <pc:sldChg chg="delSp modSp add mod delAnim">
        <pc:chgData name="Martin Roddis" userId="79f70983-f6e2-4371-a34e-b240263f1cfb" providerId="ADAL" clId="{860F69DF-7518-4CA7-BA72-E8C955698A32}" dt="2023-09-23T07:40:22.062" v="1104" actId="1076"/>
        <pc:sldMkLst>
          <pc:docMk/>
          <pc:sldMk cId="2136245765" sldId="4161"/>
        </pc:sldMkLst>
        <pc:spChg chg="mod">
          <ac:chgData name="Martin Roddis" userId="79f70983-f6e2-4371-a34e-b240263f1cfb" providerId="ADAL" clId="{860F69DF-7518-4CA7-BA72-E8C955698A32}" dt="2023-09-23T07:40:22.062" v="1104" actId="1076"/>
          <ac:spMkLst>
            <pc:docMk/>
            <pc:sldMk cId="2136245765" sldId="4161"/>
            <ac:spMk id="2" creationId="{D425F1F1-6385-3CCF-4A3C-4EA3D464CDC3}"/>
          </ac:spMkLst>
        </pc:spChg>
        <pc:graphicFrameChg chg="del">
          <ac:chgData name="Martin Roddis" userId="79f70983-f6e2-4371-a34e-b240263f1cfb" providerId="ADAL" clId="{860F69DF-7518-4CA7-BA72-E8C955698A32}" dt="2023-09-23T07:36:58.636" v="1030" actId="478"/>
          <ac:graphicFrameMkLst>
            <pc:docMk/>
            <pc:sldMk cId="2136245765" sldId="4161"/>
            <ac:graphicFrameMk id="5" creationId="{69BE3C30-3F84-560F-3ABD-810849636C16}"/>
          </ac:graphicFrameMkLst>
        </pc:graphicFrameChg>
        <pc:graphicFrameChg chg="mod">
          <ac:chgData name="Martin Roddis" userId="79f70983-f6e2-4371-a34e-b240263f1cfb" providerId="ADAL" clId="{860F69DF-7518-4CA7-BA72-E8C955698A32}" dt="2023-09-23T07:39:02.834" v="1066"/>
          <ac:graphicFrameMkLst>
            <pc:docMk/>
            <pc:sldMk cId="2136245765" sldId="4161"/>
            <ac:graphicFrameMk id="8" creationId="{CF9D51A7-18C9-F294-E482-822030E82D54}"/>
          </ac:graphicFrameMkLst>
        </pc:graphicFrameChg>
        <pc:picChg chg="del">
          <ac:chgData name="Martin Roddis" userId="79f70983-f6e2-4371-a34e-b240263f1cfb" providerId="ADAL" clId="{860F69DF-7518-4CA7-BA72-E8C955698A32}" dt="2023-09-23T07:37:08.312" v="1032" actId="478"/>
          <ac:picMkLst>
            <pc:docMk/>
            <pc:sldMk cId="2136245765" sldId="4161"/>
            <ac:picMk id="4" creationId="{2AF9B122-9379-A2E1-DF83-ABE2F4394518}"/>
          </ac:picMkLst>
        </pc:picChg>
      </pc:sldChg>
      <pc:sldMasterChg chg="delSldLayout">
        <pc:chgData name="Martin Roddis" userId="79f70983-f6e2-4371-a34e-b240263f1cfb" providerId="ADAL" clId="{860F69DF-7518-4CA7-BA72-E8C955698A32}" dt="2023-09-22T13:53:56.288" v="35" actId="2696"/>
        <pc:sldMasterMkLst>
          <pc:docMk/>
          <pc:sldMasterMk cId="3796097288" sldId="2147483650"/>
        </pc:sldMasterMkLst>
        <pc:sldLayoutChg chg="del">
          <pc:chgData name="Martin Roddis" userId="79f70983-f6e2-4371-a34e-b240263f1cfb" providerId="ADAL" clId="{860F69DF-7518-4CA7-BA72-E8C955698A32}" dt="2023-09-22T13:53:56.288" v="35" actId="2696"/>
          <pc:sldLayoutMkLst>
            <pc:docMk/>
            <pc:sldMasterMk cId="3796097288" sldId="2147483650"/>
            <pc:sldLayoutMk cId="2203811000" sldId="2147483737"/>
          </pc:sldLayoutMkLst>
        </pc:sldLayoutChg>
      </pc:sldMasterChg>
      <pc:sldMasterChg chg="addSldLayout delSldLayout">
        <pc:chgData name="Martin Roddis" userId="79f70983-f6e2-4371-a34e-b240263f1cfb" providerId="ADAL" clId="{860F69DF-7518-4CA7-BA72-E8C955698A32}" dt="2023-09-22T13:54:38.320" v="39" actId="2696"/>
        <pc:sldMasterMkLst>
          <pc:docMk/>
          <pc:sldMasterMk cId="4257804776" sldId="2147483718"/>
        </pc:sldMasterMkLst>
        <pc:sldLayoutChg chg="add del">
          <pc:chgData name="Martin Roddis" userId="79f70983-f6e2-4371-a34e-b240263f1cfb" providerId="ADAL" clId="{860F69DF-7518-4CA7-BA72-E8C955698A32}" dt="2023-09-22T13:54:38.320" v="39" actId="2696"/>
          <pc:sldLayoutMkLst>
            <pc:docMk/>
            <pc:sldMasterMk cId="4257804776" sldId="2147483718"/>
            <pc:sldLayoutMk cId="1554647012" sldId="2147483729"/>
          </pc:sldLayoutMkLst>
        </pc:sldLayoutChg>
      </pc:sldMasterChg>
    </pc:docChg>
  </pc:docChgLst>
  <pc:docChgLst>
    <pc:chgData name="Martin Roddis" userId="S::martin@elephantsinrooms.co.uk::79f70983-f6e2-4371-a34e-b240263f1cfb" providerId="AD" clId="Web-{771203CC-63A0-4EC9-A1DC-52176C4434E0}"/>
    <pc:docChg chg="modSld">
      <pc:chgData name="Martin Roddis" userId="S::martin@elephantsinrooms.co.uk::79f70983-f6e2-4371-a34e-b240263f1cfb" providerId="AD" clId="Web-{771203CC-63A0-4EC9-A1DC-52176C4434E0}" dt="2023-09-22T16:01:14.834" v="0" actId="1076"/>
      <pc:docMkLst>
        <pc:docMk/>
      </pc:docMkLst>
      <pc:sldChg chg="modSp">
        <pc:chgData name="Martin Roddis" userId="S::martin@elephantsinrooms.co.uk::79f70983-f6e2-4371-a34e-b240263f1cfb" providerId="AD" clId="Web-{771203CC-63A0-4EC9-A1DC-52176C4434E0}" dt="2023-09-22T16:01:14.834" v="0" actId="1076"/>
        <pc:sldMkLst>
          <pc:docMk/>
          <pc:sldMk cId="1975129751" sldId="4160"/>
        </pc:sldMkLst>
        <pc:picChg chg="mod">
          <ac:chgData name="Martin Roddis" userId="S::martin@elephantsinrooms.co.uk::79f70983-f6e2-4371-a34e-b240263f1cfb" providerId="AD" clId="Web-{771203CC-63A0-4EC9-A1DC-52176C4434E0}" dt="2023-09-22T16:01:14.834" v="0" actId="1076"/>
          <ac:picMkLst>
            <pc:docMk/>
            <pc:sldMk cId="1975129751" sldId="4160"/>
            <ac:picMk id="3" creationId="{E0B0F77D-E256-009A-DCA6-A708C88226AB}"/>
          </ac:picMkLst>
        </pc:picChg>
      </pc:sldChg>
    </pc:docChg>
  </pc:docChgLst>
  <pc:docChgLst>
    <pc:chgData name="Martin Roddis" userId="79f70983-f6e2-4371-a34e-b240263f1cfb" providerId="ADAL" clId="{5551BCD8-AA6F-435C-B144-33460A4881C6}"/>
    <pc:docChg chg="modSld">
      <pc:chgData name="Martin Roddis" userId="79f70983-f6e2-4371-a34e-b240263f1cfb" providerId="ADAL" clId="{5551BCD8-AA6F-435C-B144-33460A4881C6}" dt="2023-09-22T18:07:17.932" v="12" actId="27918"/>
      <pc:docMkLst>
        <pc:docMk/>
      </pc:docMkLst>
      <pc:sldChg chg="addSp modSp mod">
        <pc:chgData name="Martin Roddis" userId="79f70983-f6e2-4371-a34e-b240263f1cfb" providerId="ADAL" clId="{5551BCD8-AA6F-435C-B144-33460A4881C6}" dt="2023-09-22T18:07:17.932" v="12" actId="27918"/>
        <pc:sldMkLst>
          <pc:docMk/>
          <pc:sldMk cId="1975129751" sldId="4160"/>
        </pc:sldMkLst>
        <pc:graphicFrameChg chg="add mod">
          <ac:chgData name="Martin Roddis" userId="79f70983-f6e2-4371-a34e-b240263f1cfb" providerId="ADAL" clId="{5551BCD8-AA6F-435C-B144-33460A4881C6}" dt="2023-09-22T16:02:49.513" v="2" actId="1957"/>
          <ac:graphicFrameMkLst>
            <pc:docMk/>
            <pc:sldMk cId="1975129751" sldId="4160"/>
            <ac:graphicFrameMk id="6" creationId="{C09E162A-CBE6-35EE-73CC-B01F20D87858}"/>
          </ac:graphicFrameMkLst>
        </pc:graphicFrameChg>
        <pc:picChg chg="mod">
          <ac:chgData name="Martin Roddis" userId="79f70983-f6e2-4371-a34e-b240263f1cfb" providerId="ADAL" clId="{5551BCD8-AA6F-435C-B144-33460A4881C6}" dt="2023-09-22T16:02:16.835" v="0" actId="1076"/>
          <ac:picMkLst>
            <pc:docMk/>
            <pc:sldMk cId="1975129751" sldId="4160"/>
            <ac:picMk id="3" creationId="{E0B0F77D-E256-009A-DCA6-A708C88226AB}"/>
          </ac:picMkLst>
        </pc:picChg>
      </pc:sldChg>
    </pc:docChg>
  </pc:docChgLst>
  <pc:docChgLst>
    <pc:chgData name="Martin Roddis" userId="79f70983-f6e2-4371-a34e-b240263f1cfb" providerId="ADAL" clId="{68E7017E-B4D9-4744-A2A6-59C9A5752644}"/>
    <pc:docChg chg="custSel modSld sldOrd modSection">
      <pc:chgData name="Martin Roddis" userId="79f70983-f6e2-4371-a34e-b240263f1cfb" providerId="ADAL" clId="{68E7017E-B4D9-4744-A2A6-59C9A5752644}" dt="2023-09-24T08:47:47.577" v="176" actId="20577"/>
      <pc:docMkLst>
        <pc:docMk/>
      </pc:docMkLst>
      <pc:sldChg chg="addSp modSp mod modNotesTx">
        <pc:chgData name="Martin Roddis" userId="79f70983-f6e2-4371-a34e-b240263f1cfb" providerId="ADAL" clId="{68E7017E-B4D9-4744-A2A6-59C9A5752644}" dt="2023-09-24T08:47:47.577" v="176" actId="20577"/>
        <pc:sldMkLst>
          <pc:docMk/>
          <pc:sldMk cId="3786609349" sldId="446"/>
        </pc:sldMkLst>
        <pc:picChg chg="add mod">
          <ac:chgData name="Martin Roddis" userId="79f70983-f6e2-4371-a34e-b240263f1cfb" providerId="ADAL" clId="{68E7017E-B4D9-4744-A2A6-59C9A5752644}" dt="2023-09-24T08:47:41.388" v="174"/>
          <ac:picMkLst>
            <pc:docMk/>
            <pc:sldMk cId="3786609349" sldId="446"/>
            <ac:picMk id="4" creationId="{39BBFD79-5D7F-A542-4FC5-4AF270AA9F83}"/>
          </ac:picMkLst>
        </pc:picChg>
      </pc:sldChg>
      <pc:sldChg chg="addSp modSp mod modNotesTx">
        <pc:chgData name="Martin Roddis" userId="79f70983-f6e2-4371-a34e-b240263f1cfb" providerId="ADAL" clId="{68E7017E-B4D9-4744-A2A6-59C9A5752644}" dt="2023-09-24T08:45:39.797" v="164" actId="20577"/>
        <pc:sldMkLst>
          <pc:docMk/>
          <pc:sldMk cId="358204397" sldId="451"/>
        </pc:sldMkLst>
        <pc:picChg chg="add mod">
          <ac:chgData name="Martin Roddis" userId="79f70983-f6e2-4371-a34e-b240263f1cfb" providerId="ADAL" clId="{68E7017E-B4D9-4744-A2A6-59C9A5752644}" dt="2023-09-24T08:45:23.115" v="120"/>
          <ac:picMkLst>
            <pc:docMk/>
            <pc:sldMk cId="358204397" sldId="451"/>
            <ac:picMk id="4" creationId="{26AAFD0C-A685-FE13-D1F8-B3F339431CD4}"/>
          </ac:picMkLst>
        </pc:picChg>
      </pc:sldChg>
      <pc:sldChg chg="addSp modSp mod modNotesTx">
        <pc:chgData name="Martin Roddis" userId="79f70983-f6e2-4371-a34e-b240263f1cfb" providerId="ADAL" clId="{68E7017E-B4D9-4744-A2A6-59C9A5752644}" dt="2023-09-24T08:44:06.456" v="117"/>
        <pc:sldMkLst>
          <pc:docMk/>
          <pc:sldMk cId="2520184354" sldId="463"/>
        </pc:sldMkLst>
        <pc:picChg chg="add mod">
          <ac:chgData name="Martin Roddis" userId="79f70983-f6e2-4371-a34e-b240263f1cfb" providerId="ADAL" clId="{68E7017E-B4D9-4744-A2A6-59C9A5752644}" dt="2023-09-24T08:44:06.456" v="117"/>
          <ac:picMkLst>
            <pc:docMk/>
            <pc:sldMk cId="2520184354" sldId="463"/>
            <ac:picMk id="4" creationId="{28C77989-DBB9-ECFF-78A3-81F3A72E9CE2}"/>
          </ac:picMkLst>
        </pc:picChg>
      </pc:sldChg>
      <pc:sldChg chg="addSp modSp mod modNotesTx">
        <pc:chgData name="Martin Roddis" userId="79f70983-f6e2-4371-a34e-b240263f1cfb" providerId="ADAL" clId="{68E7017E-B4D9-4744-A2A6-59C9A5752644}" dt="2023-09-24T08:47:04.759" v="171"/>
        <pc:sldMkLst>
          <pc:docMk/>
          <pc:sldMk cId="1616650105" sldId="4043"/>
        </pc:sldMkLst>
        <pc:picChg chg="add mod">
          <ac:chgData name="Martin Roddis" userId="79f70983-f6e2-4371-a34e-b240263f1cfb" providerId="ADAL" clId="{68E7017E-B4D9-4744-A2A6-59C9A5752644}" dt="2023-09-24T08:47:04.759" v="171"/>
          <ac:picMkLst>
            <pc:docMk/>
            <pc:sldMk cId="1616650105" sldId="4043"/>
            <ac:picMk id="4" creationId="{A9ADCBAE-D2EE-6CE0-8DF7-5CB0A8B82F2F}"/>
          </ac:picMkLst>
        </pc:picChg>
      </pc:sldChg>
      <pc:sldChg chg="addSp modSp mod modAnim modNotesTx">
        <pc:chgData name="Martin Roddis" userId="79f70983-f6e2-4371-a34e-b240263f1cfb" providerId="ADAL" clId="{68E7017E-B4D9-4744-A2A6-59C9A5752644}" dt="2023-09-24T08:42:51.136" v="111" actId="1076"/>
        <pc:sldMkLst>
          <pc:docMk/>
          <pc:sldMk cId="773166676" sldId="4073"/>
        </pc:sldMkLst>
        <pc:picChg chg="add mod">
          <ac:chgData name="Martin Roddis" userId="79f70983-f6e2-4371-a34e-b240263f1cfb" providerId="ADAL" clId="{68E7017E-B4D9-4744-A2A6-59C9A5752644}" dt="2023-09-24T08:42:51.136" v="111" actId="1076"/>
          <ac:picMkLst>
            <pc:docMk/>
            <pc:sldMk cId="773166676" sldId="4073"/>
            <ac:picMk id="3" creationId="{167183BC-605E-ACA0-5832-352A4E0818B9}"/>
          </ac:picMkLst>
        </pc:picChg>
      </pc:sldChg>
      <pc:sldChg chg="modSp mod">
        <pc:chgData name="Martin Roddis" userId="79f70983-f6e2-4371-a34e-b240263f1cfb" providerId="ADAL" clId="{68E7017E-B4D9-4744-A2A6-59C9A5752644}" dt="2023-09-24T08:18:08.460" v="102" actId="27636"/>
        <pc:sldMkLst>
          <pc:docMk/>
          <pc:sldMk cId="2560078572" sldId="4126"/>
        </pc:sldMkLst>
        <pc:spChg chg="mod">
          <ac:chgData name="Martin Roddis" userId="79f70983-f6e2-4371-a34e-b240263f1cfb" providerId="ADAL" clId="{68E7017E-B4D9-4744-A2A6-59C9A5752644}" dt="2023-09-24T08:18:08.460" v="102" actId="27636"/>
          <ac:spMkLst>
            <pc:docMk/>
            <pc:sldMk cId="2560078572" sldId="4126"/>
            <ac:spMk id="2" creationId="{C6A24034-8F74-4BF3-BEE9-24DBAB6DC60A}"/>
          </ac:spMkLst>
        </pc:spChg>
      </pc:sldChg>
      <pc:sldChg chg="ord">
        <pc:chgData name="Martin Roddis" userId="79f70983-f6e2-4371-a34e-b240263f1cfb" providerId="ADAL" clId="{68E7017E-B4D9-4744-A2A6-59C9A5752644}" dt="2023-09-24T07:02:48.173" v="11" actId="20578"/>
        <pc:sldMkLst>
          <pc:docMk/>
          <pc:sldMk cId="2263638836" sldId="4157"/>
        </pc:sldMkLst>
      </pc:sldChg>
      <pc:sldChg chg="addSp modSp mod">
        <pc:chgData name="Martin Roddis" userId="79f70983-f6e2-4371-a34e-b240263f1cfb" providerId="ADAL" clId="{68E7017E-B4D9-4744-A2A6-59C9A5752644}" dt="2023-09-24T06:45:20.036" v="7" actId="20577"/>
        <pc:sldMkLst>
          <pc:docMk/>
          <pc:sldMk cId="1902986545" sldId="4158"/>
        </pc:sldMkLst>
        <pc:spChg chg="add mod">
          <ac:chgData name="Martin Roddis" userId="79f70983-f6e2-4371-a34e-b240263f1cfb" providerId="ADAL" clId="{68E7017E-B4D9-4744-A2A6-59C9A5752644}" dt="2023-09-24T06:45:20.036" v="7" actId="20577"/>
          <ac:spMkLst>
            <pc:docMk/>
            <pc:sldMk cId="1902986545" sldId="4158"/>
            <ac:spMk id="2" creationId="{DDF066B2-48D6-943B-EDCA-BFD5A741656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28991334755234E-2"/>
          <c:y val="4.0612126788382434E-2"/>
          <c:w val="0.93635396161417328"/>
          <c:h val="0.76748654235442038"/>
        </c:manualLayout>
      </c:layout>
      <c:barChart>
        <c:barDir val="col"/>
        <c:grouping val="clustered"/>
        <c:varyColors val="0"/>
        <c:ser>
          <c:idx val="0"/>
          <c:order val="0"/>
          <c:tx>
            <c:strRef>
              <c:f>Sheet1!$B$1</c:f>
              <c:strCache>
                <c:ptCount val="1"/>
                <c:pt idx="0">
                  <c:v>Age-Range</c:v>
                </c:pt>
              </c:strCache>
            </c:strRef>
          </c:tx>
          <c:spPr>
            <a:solidFill>
              <a:schemeClr val="accent1"/>
            </a:solidFill>
            <a:ln>
              <a:noFill/>
            </a:ln>
            <a:effectLst/>
          </c:spPr>
          <c:invertIfNegative val="0"/>
          <c:dPt>
            <c:idx val="1"/>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3-C096-4DF2-9554-B7A1004BEDAE}"/>
              </c:ext>
            </c:extLst>
          </c:dPt>
          <c:dPt>
            <c:idx val="2"/>
            <c:invertIfNegative val="0"/>
            <c:bubble3D val="0"/>
            <c:spPr>
              <a:solidFill>
                <a:srgbClr val="7030A0"/>
              </a:solidFill>
              <a:ln>
                <a:noFill/>
              </a:ln>
              <a:effectLst/>
            </c:spPr>
            <c:extLst>
              <c:ext xmlns:c16="http://schemas.microsoft.com/office/drawing/2014/chart" uri="{C3380CC4-5D6E-409C-BE32-E72D297353CC}">
                <c16:uniqueId val="{00000004-C096-4DF2-9554-B7A1004BEDAE}"/>
              </c:ext>
            </c:extLst>
          </c:dPt>
          <c:dPt>
            <c:idx val="3"/>
            <c:invertIfNegative val="0"/>
            <c:bubble3D val="0"/>
            <c:spPr>
              <a:solidFill>
                <a:srgbClr val="FF0000"/>
              </a:solidFill>
              <a:ln>
                <a:noFill/>
              </a:ln>
              <a:effectLst/>
            </c:spPr>
            <c:extLst>
              <c:ext xmlns:c16="http://schemas.microsoft.com/office/drawing/2014/chart" uri="{C3380CC4-5D6E-409C-BE32-E72D297353CC}">
                <c16:uniqueId val="{00000005-C096-4DF2-9554-B7A1004BEDAE}"/>
              </c:ext>
            </c:extLst>
          </c:dPt>
          <c:dPt>
            <c:idx val="4"/>
            <c:invertIfNegative val="0"/>
            <c:bubble3D val="0"/>
            <c:spPr>
              <a:solidFill>
                <a:srgbClr val="92D050"/>
              </a:solidFill>
              <a:ln>
                <a:noFill/>
              </a:ln>
              <a:effectLst/>
            </c:spPr>
            <c:extLst>
              <c:ext xmlns:c16="http://schemas.microsoft.com/office/drawing/2014/chart" uri="{C3380CC4-5D6E-409C-BE32-E72D297353CC}">
                <c16:uniqueId val="{00000006-C096-4DF2-9554-B7A1004BEDAE}"/>
              </c:ext>
            </c:extLst>
          </c:dPt>
          <c:dPt>
            <c:idx val="5"/>
            <c:invertIfNegative val="0"/>
            <c:bubble3D val="0"/>
            <c:spPr>
              <a:solidFill>
                <a:schemeClr val="accent2">
                  <a:lumMod val="75000"/>
                </a:schemeClr>
              </a:solidFill>
              <a:ln>
                <a:noFill/>
              </a:ln>
              <a:effectLst/>
            </c:spPr>
            <c:extLst>
              <c:ext xmlns:c16="http://schemas.microsoft.com/office/drawing/2014/chart" uri="{C3380CC4-5D6E-409C-BE32-E72D297353CC}">
                <c16:uniqueId val="{00000007-C096-4DF2-9554-B7A1004BEDAE}"/>
              </c:ext>
            </c:extLst>
          </c:dPt>
          <c:cat>
            <c:strRef>
              <c:f>Sheet1!$A$2:$A$7</c:f>
              <c:strCache>
                <c:ptCount val="6"/>
                <c:pt idx="0">
                  <c:v>18-24</c:v>
                </c:pt>
                <c:pt idx="1">
                  <c:v>25-34</c:v>
                </c:pt>
                <c:pt idx="2">
                  <c:v>35-44</c:v>
                </c:pt>
                <c:pt idx="3">
                  <c:v>45-54</c:v>
                </c:pt>
                <c:pt idx="4">
                  <c:v>55-64</c:v>
                </c:pt>
                <c:pt idx="5">
                  <c:v>65+</c:v>
                </c:pt>
              </c:strCache>
            </c:strRef>
          </c:cat>
          <c:val>
            <c:numRef>
              <c:f>Sheet1!$B$2:$B$7</c:f>
              <c:numCache>
                <c:formatCode>General</c:formatCode>
                <c:ptCount val="6"/>
                <c:pt idx="0">
                  <c:v>625</c:v>
                </c:pt>
                <c:pt idx="1">
                  <c:v>1296</c:v>
                </c:pt>
                <c:pt idx="2">
                  <c:v>1632</c:v>
                </c:pt>
                <c:pt idx="3">
                  <c:v>1925</c:v>
                </c:pt>
                <c:pt idx="4">
                  <c:v>1189</c:v>
                </c:pt>
                <c:pt idx="5">
                  <c:v>346</c:v>
                </c:pt>
              </c:numCache>
            </c:numRef>
          </c:val>
          <c:extLst>
            <c:ext xmlns:c16="http://schemas.microsoft.com/office/drawing/2014/chart" uri="{C3380CC4-5D6E-409C-BE32-E72D297353CC}">
              <c16:uniqueId val="{00000000-C096-4DF2-9554-B7A1004BEDAE}"/>
            </c:ext>
          </c:extLst>
        </c:ser>
        <c:dLbls>
          <c:showLegendKey val="0"/>
          <c:showVal val="0"/>
          <c:showCatName val="0"/>
          <c:showSerName val="0"/>
          <c:showPercent val="0"/>
          <c:showBubbleSize val="0"/>
        </c:dLbls>
        <c:gapWidth val="219"/>
        <c:overlap val="-27"/>
        <c:axId val="35983407"/>
        <c:axId val="213022527"/>
      </c:barChart>
      <c:catAx>
        <c:axId val="3598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022527"/>
        <c:crosses val="autoZero"/>
        <c:auto val="1"/>
        <c:lblAlgn val="ctr"/>
        <c:lblOffset val="100"/>
        <c:noMultiLvlLbl val="0"/>
      </c:catAx>
      <c:valAx>
        <c:axId val="213022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83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People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Friend</c:v>
                </c:pt>
                <c:pt idx="1">
                  <c:v>Parent</c:v>
                </c:pt>
                <c:pt idx="2">
                  <c:v>Sibling</c:v>
                </c:pt>
                <c:pt idx="3">
                  <c:v>Son/Daughter</c:v>
                </c:pt>
                <c:pt idx="4">
                  <c:v>Spouse/Partner</c:v>
                </c:pt>
                <c:pt idx="5">
                  <c:v>Second -degree relative</c:v>
                </c:pt>
              </c:strCache>
            </c:strRef>
          </c:cat>
          <c:val>
            <c:numRef>
              <c:f>Sheet1!$B$2:$B$7</c:f>
              <c:numCache>
                <c:formatCode>General</c:formatCode>
                <c:ptCount val="6"/>
                <c:pt idx="0">
                  <c:v>1024</c:v>
                </c:pt>
                <c:pt idx="1">
                  <c:v>900</c:v>
                </c:pt>
                <c:pt idx="2">
                  <c:v>853</c:v>
                </c:pt>
                <c:pt idx="3">
                  <c:v>754</c:v>
                </c:pt>
                <c:pt idx="4">
                  <c:v>658</c:v>
                </c:pt>
                <c:pt idx="5">
                  <c:v>503</c:v>
                </c:pt>
              </c:numCache>
            </c:numRef>
          </c:val>
          <c:extLst>
            <c:ext xmlns:c16="http://schemas.microsoft.com/office/drawing/2014/chart" uri="{C3380CC4-5D6E-409C-BE32-E72D297353CC}">
              <c16:uniqueId val="{00000000-C4B1-4CFE-9033-CD03A793B786}"/>
            </c:ext>
          </c:extLst>
        </c:ser>
        <c:dLbls>
          <c:showLegendKey val="0"/>
          <c:showVal val="0"/>
          <c:showCatName val="0"/>
          <c:showSerName val="0"/>
          <c:showPercent val="0"/>
          <c:showBubbleSize val="0"/>
        </c:dLbls>
        <c:gapWidth val="100"/>
        <c:axId val="1838338576"/>
        <c:axId val="1952267648"/>
      </c:barChart>
      <c:catAx>
        <c:axId val="183833857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52267648"/>
        <c:crosses val="autoZero"/>
        <c:auto val="1"/>
        <c:lblAlgn val="ctr"/>
        <c:lblOffset val="100"/>
        <c:noMultiLvlLbl val="0"/>
      </c:catAx>
      <c:valAx>
        <c:axId val="195226764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3833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Impact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8CB-4DDB-B017-C63CEDADE70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8CB-4DDB-B017-C63CEDADE70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8CB-4DDB-B017-C63CEDADE70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8CB-4DDB-B017-C63CEDADE70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Major Impact</c:v>
                </c:pt>
                <c:pt idx="1">
                  <c:v>Moderate</c:v>
                </c:pt>
                <c:pt idx="2">
                  <c:v>Minor</c:v>
                </c:pt>
                <c:pt idx="3">
                  <c:v>No</c:v>
                </c:pt>
              </c:strCache>
            </c:strRef>
          </c:cat>
          <c:val>
            <c:numRef>
              <c:f>Sheet1!$B$2:$B$5</c:f>
              <c:numCache>
                <c:formatCode>General</c:formatCode>
                <c:ptCount val="4"/>
                <c:pt idx="0">
                  <c:v>4419</c:v>
                </c:pt>
                <c:pt idx="1">
                  <c:v>277</c:v>
                </c:pt>
                <c:pt idx="2">
                  <c:v>1032</c:v>
                </c:pt>
                <c:pt idx="3">
                  <c:v>20</c:v>
                </c:pt>
              </c:numCache>
            </c:numRef>
          </c:val>
          <c:extLst>
            <c:ext xmlns:c16="http://schemas.microsoft.com/office/drawing/2014/chart" uri="{C3380CC4-5D6E-409C-BE32-E72D297353CC}">
              <c16:uniqueId val="{00000000-E47A-4C07-8527-0164EB89EEF3}"/>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9218007466418413"/>
          <c:y val="0.92668904433523136"/>
          <c:w val="0.70670864299260594"/>
          <c:h val="5.7841211398724744E-2"/>
        </c:manualLayout>
      </c:layout>
      <c:overlay val="0"/>
      <c:spPr>
        <a:noFill/>
        <a:ln>
          <a:noFill/>
        </a:ln>
        <a:effectLst/>
      </c:spPr>
      <c:txPr>
        <a:bodyPr rot="0" spcFirstLastPara="1" vertOverflow="ellipsis" vert="horz" wrap="square" anchor="ctr" anchorCtr="1"/>
        <a:lstStyle/>
        <a:p>
          <a:pPr>
            <a:defRPr sz="147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People</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5-B787-443D-B6D0-75C75328AC1E}"/>
              </c:ext>
            </c:extLst>
          </c:dPt>
          <c:dPt>
            <c:idx val="1"/>
            <c:invertIfNegative val="0"/>
            <c:bubble3D val="0"/>
            <c:spPr>
              <a:solidFill>
                <a:srgbClr val="FF0000"/>
              </a:solidFill>
              <a:ln>
                <a:noFill/>
              </a:ln>
              <a:effectLst/>
            </c:spPr>
            <c:extLst>
              <c:ext xmlns:c16="http://schemas.microsoft.com/office/drawing/2014/chart" uri="{C3380CC4-5D6E-409C-BE32-E72D297353CC}">
                <c16:uniqueId val="{00000004-B787-443D-B6D0-75C75328AC1E}"/>
              </c:ext>
            </c:extLst>
          </c:dPt>
          <c:dPt>
            <c:idx val="2"/>
            <c:invertIfNegative val="0"/>
            <c:bubble3D val="0"/>
            <c:spPr>
              <a:solidFill>
                <a:srgbClr val="92D050"/>
              </a:solidFill>
              <a:ln>
                <a:solidFill>
                  <a:schemeClr val="accent6"/>
                </a:solidFill>
              </a:ln>
              <a:effectLst/>
            </c:spPr>
            <c:extLst>
              <c:ext xmlns:c16="http://schemas.microsoft.com/office/drawing/2014/chart" uri="{C3380CC4-5D6E-409C-BE32-E72D297353CC}">
                <c16:uniqueId val="{00000003-B787-443D-B6D0-75C75328AC1E}"/>
              </c:ext>
            </c:extLst>
          </c:dPt>
          <c:cat>
            <c:strRef>
              <c:f>Sheet1!$A$2:$A$5</c:f>
              <c:strCache>
                <c:ptCount val="4"/>
                <c:pt idx="0">
                  <c:v>Sexual promiscuity</c:v>
                </c:pt>
                <c:pt idx="1">
                  <c:v>Suicide/self-harm</c:v>
                </c:pt>
                <c:pt idx="2">
                  <c:v>Irresponsible financial behaviour</c:v>
                </c:pt>
                <c:pt idx="3">
                  <c:v>Drug and alcohol misuse</c:v>
                </c:pt>
              </c:strCache>
            </c:strRef>
          </c:cat>
          <c:val>
            <c:numRef>
              <c:f>Sheet1!$B$2:$B$5</c:f>
              <c:numCache>
                <c:formatCode>General</c:formatCode>
                <c:ptCount val="4"/>
                <c:pt idx="0">
                  <c:v>193</c:v>
                </c:pt>
                <c:pt idx="1">
                  <c:v>193</c:v>
                </c:pt>
                <c:pt idx="2">
                  <c:v>259</c:v>
                </c:pt>
                <c:pt idx="3">
                  <c:v>494</c:v>
                </c:pt>
              </c:numCache>
            </c:numRef>
          </c:val>
          <c:extLst>
            <c:ext xmlns:c16="http://schemas.microsoft.com/office/drawing/2014/chart" uri="{C3380CC4-5D6E-409C-BE32-E72D297353CC}">
              <c16:uniqueId val="{00000000-B787-443D-B6D0-75C75328AC1E}"/>
            </c:ext>
          </c:extLst>
        </c:ser>
        <c:dLbls>
          <c:showLegendKey val="0"/>
          <c:showVal val="0"/>
          <c:showCatName val="0"/>
          <c:showSerName val="0"/>
          <c:showPercent val="0"/>
          <c:showBubbleSize val="0"/>
        </c:dLbls>
        <c:gapWidth val="182"/>
        <c:axId val="35980159"/>
        <c:axId val="64971119"/>
      </c:barChart>
      <c:catAx>
        <c:axId val="35980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60" b="0" i="0" u="none" strike="noStrike" kern="1200" baseline="0">
                <a:solidFill>
                  <a:schemeClr val="tx1">
                    <a:lumMod val="65000"/>
                    <a:lumOff val="35000"/>
                  </a:schemeClr>
                </a:solidFill>
                <a:latin typeface="+mn-lt"/>
                <a:ea typeface="+mn-ea"/>
                <a:cs typeface="+mn-cs"/>
              </a:defRPr>
            </a:pPr>
            <a:endParaRPr lang="en-US"/>
          </a:p>
        </c:txPr>
        <c:crossAx val="64971119"/>
        <c:crosses val="autoZero"/>
        <c:auto val="1"/>
        <c:lblAlgn val="ctr"/>
        <c:lblOffset val="100"/>
        <c:noMultiLvlLbl val="0"/>
      </c:catAx>
      <c:valAx>
        <c:axId val="64971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8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6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728"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Respondants</c:v>
                </c:pt>
              </c:strCache>
            </c:strRef>
          </c:tx>
          <c:spPr>
            <a:solidFill>
              <a:schemeClr val="accent1"/>
            </a:solidFill>
            <a:ln>
              <a:noFill/>
            </a:ln>
            <a:effectLst/>
          </c:spPr>
          <c:invertIfNegative val="0"/>
          <c:cat>
            <c:strRef>
              <c:f>Sheet1!$A$2:$A$4</c:f>
              <c:strCache>
                <c:ptCount val="3"/>
                <c:pt idx="0">
                  <c:v>Suicidal Ideation</c:v>
                </c:pt>
                <c:pt idx="1">
                  <c:v>Self-harm</c:v>
                </c:pt>
                <c:pt idx="2">
                  <c:v>Suicide attempt</c:v>
                </c:pt>
              </c:strCache>
            </c:strRef>
          </c:cat>
          <c:val>
            <c:numRef>
              <c:f>Sheet1!$B$2:$B$4</c:f>
              <c:numCache>
                <c:formatCode>General</c:formatCode>
                <c:ptCount val="3"/>
                <c:pt idx="0">
                  <c:v>38</c:v>
                </c:pt>
                <c:pt idx="1">
                  <c:v>8</c:v>
                </c:pt>
                <c:pt idx="2">
                  <c:v>8</c:v>
                </c:pt>
              </c:numCache>
            </c:numRef>
          </c:val>
          <c:extLst>
            <c:ext xmlns:c16="http://schemas.microsoft.com/office/drawing/2014/chart" uri="{C3380CC4-5D6E-409C-BE32-E72D297353CC}">
              <c16:uniqueId val="{00000000-6F92-4C3F-9257-C07998731B7C}"/>
            </c:ext>
          </c:extLst>
        </c:ser>
        <c:dLbls>
          <c:showLegendKey val="0"/>
          <c:showVal val="0"/>
          <c:showCatName val="0"/>
          <c:showSerName val="0"/>
          <c:showPercent val="0"/>
          <c:showBubbleSize val="0"/>
        </c:dLbls>
        <c:gapWidth val="219"/>
        <c:overlap val="-27"/>
        <c:axId val="1788766416"/>
        <c:axId val="1784458256"/>
      </c:barChart>
      <c:catAx>
        <c:axId val="178876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40" b="0" i="0" u="none" strike="noStrike" kern="1200" baseline="0">
                <a:solidFill>
                  <a:schemeClr val="tx1">
                    <a:lumMod val="65000"/>
                    <a:lumOff val="35000"/>
                  </a:schemeClr>
                </a:solidFill>
                <a:latin typeface="+mn-lt"/>
                <a:ea typeface="+mn-ea"/>
                <a:cs typeface="+mn-cs"/>
              </a:defRPr>
            </a:pPr>
            <a:endParaRPr lang="en-US"/>
          </a:p>
        </c:txPr>
        <c:crossAx val="1784458256"/>
        <c:crosses val="autoZero"/>
        <c:auto val="1"/>
        <c:lblAlgn val="ctr"/>
        <c:lblOffset val="100"/>
        <c:noMultiLvlLbl val="0"/>
      </c:catAx>
      <c:valAx>
        <c:axId val="178445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40" b="0" i="0" u="none" strike="noStrike" kern="1200" baseline="0">
                <a:solidFill>
                  <a:schemeClr val="tx1">
                    <a:lumMod val="65000"/>
                    <a:lumOff val="35000"/>
                  </a:schemeClr>
                </a:solidFill>
                <a:latin typeface="+mn-lt"/>
                <a:ea typeface="+mn-ea"/>
                <a:cs typeface="+mn-cs"/>
              </a:defRPr>
            </a:pPr>
            <a:endParaRPr lang="en-US"/>
          </a:p>
        </c:txPr>
        <c:crossAx val="178876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4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40" baseline="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c:v>
                </c:pt>
              </c:strCache>
            </c:strRef>
          </c:tx>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6198-4AE7-9482-88BF1D301A5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6198-4AE7-9482-88BF1D301A54}"/>
              </c:ext>
            </c:extLst>
          </c:dPt>
          <c:cat>
            <c:strRef>
              <c:f>Sheet1!$A$2:$A$4</c:f>
              <c:strCache>
                <c:ptCount val="3"/>
                <c:pt idx="0">
                  <c:v>Online info</c:v>
                </c:pt>
                <c:pt idx="1">
                  <c:v>Private Counselling</c:v>
                </c:pt>
                <c:pt idx="2">
                  <c:v>Gp Support</c:v>
                </c:pt>
              </c:strCache>
            </c:strRef>
          </c:cat>
          <c:val>
            <c:numRef>
              <c:f>Sheet1!$B$2:$B$4</c:f>
              <c:numCache>
                <c:formatCode>General</c:formatCode>
                <c:ptCount val="3"/>
                <c:pt idx="0">
                  <c:v>13</c:v>
                </c:pt>
                <c:pt idx="1">
                  <c:v>14</c:v>
                </c:pt>
                <c:pt idx="2">
                  <c:v>16</c:v>
                </c:pt>
              </c:numCache>
            </c:numRef>
          </c:val>
          <c:extLst>
            <c:ext xmlns:c16="http://schemas.microsoft.com/office/drawing/2014/chart" uri="{C3380CC4-5D6E-409C-BE32-E72D297353CC}">
              <c16:uniqueId val="{00000000-795C-48AA-9B91-2F58097B2E3C}"/>
            </c:ext>
          </c:extLst>
        </c:ser>
        <c:dLbls>
          <c:showLegendKey val="0"/>
          <c:showVal val="0"/>
          <c:showCatName val="0"/>
          <c:showSerName val="0"/>
          <c:showPercent val="0"/>
          <c:showBubbleSize val="0"/>
        </c:dLbls>
        <c:gapWidth val="182"/>
        <c:axId val="338810815"/>
        <c:axId val="100832767"/>
      </c:barChart>
      <c:catAx>
        <c:axId val="338810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10" b="0" i="0" u="none" strike="noStrike" kern="1200" baseline="0">
                <a:solidFill>
                  <a:schemeClr val="tx1">
                    <a:lumMod val="65000"/>
                    <a:lumOff val="35000"/>
                  </a:schemeClr>
                </a:solidFill>
                <a:latin typeface="+mn-lt"/>
                <a:ea typeface="+mn-ea"/>
                <a:cs typeface="+mn-cs"/>
              </a:defRPr>
            </a:pPr>
            <a:endParaRPr lang="en-US"/>
          </a:p>
        </c:txPr>
        <c:crossAx val="100832767"/>
        <c:crosses val="autoZero"/>
        <c:auto val="1"/>
        <c:lblAlgn val="ctr"/>
        <c:lblOffset val="100"/>
        <c:noMultiLvlLbl val="0"/>
      </c:catAx>
      <c:valAx>
        <c:axId val="1008327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81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AD8F2-7A07-4420-AEB2-E0445E267FF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3D723C74-EEA4-41C9-9933-7CD9FD625AB0}">
      <dgm:prSet custT="1"/>
      <dgm:spPr/>
      <dgm:t>
        <a:bodyPr/>
        <a:lstStyle/>
        <a:p>
          <a:r>
            <a:rPr lang="en-GB" sz="1800"/>
            <a:t>What is sudden and/or traumatic death?</a:t>
          </a:r>
          <a:endParaRPr lang="en-US" sz="1800"/>
        </a:p>
      </dgm:t>
    </dgm:pt>
    <dgm:pt modelId="{92AADB08-D5CC-4561-B908-13DA49E323E0}" type="parTrans" cxnId="{7E9D26FD-154F-4194-9C32-247D6DCCA945}">
      <dgm:prSet/>
      <dgm:spPr/>
      <dgm:t>
        <a:bodyPr/>
        <a:lstStyle/>
        <a:p>
          <a:endParaRPr lang="en-US" sz="1800"/>
        </a:p>
      </dgm:t>
    </dgm:pt>
    <dgm:pt modelId="{27A5C227-99B3-44EB-B5DC-142C6059FF90}" type="sibTrans" cxnId="{7E9D26FD-154F-4194-9C32-247D6DCCA945}">
      <dgm:prSet/>
      <dgm:spPr/>
      <dgm:t>
        <a:bodyPr/>
        <a:lstStyle/>
        <a:p>
          <a:endParaRPr lang="en-US" sz="1800"/>
        </a:p>
      </dgm:t>
    </dgm:pt>
    <dgm:pt modelId="{1BE75F27-E5D4-41A5-ADF1-E5009AAC4FCC}">
      <dgm:prSet custT="1"/>
      <dgm:spPr/>
      <dgm:t>
        <a:bodyPr/>
        <a:lstStyle/>
        <a:p>
          <a:r>
            <a:rPr lang="en-GB" sz="1800"/>
            <a:t>Even death by ‘natural causes’ can be traumatic for the bereaved</a:t>
          </a:r>
          <a:endParaRPr lang="en-US" sz="1800"/>
        </a:p>
      </dgm:t>
    </dgm:pt>
    <dgm:pt modelId="{315AEBF9-B054-481B-A039-92D27AE8413A}" type="parTrans" cxnId="{B74D5A5F-D461-4366-9C38-750CD90E5F62}">
      <dgm:prSet/>
      <dgm:spPr/>
      <dgm:t>
        <a:bodyPr/>
        <a:lstStyle/>
        <a:p>
          <a:endParaRPr lang="en-US" sz="1800"/>
        </a:p>
      </dgm:t>
    </dgm:pt>
    <dgm:pt modelId="{D8DE11CC-CA1C-41ED-A517-50DDBD235A69}" type="sibTrans" cxnId="{B74D5A5F-D461-4366-9C38-750CD90E5F62}">
      <dgm:prSet/>
      <dgm:spPr/>
      <dgm:t>
        <a:bodyPr/>
        <a:lstStyle/>
        <a:p>
          <a:endParaRPr lang="en-US" sz="1800"/>
        </a:p>
      </dgm:t>
    </dgm:pt>
    <dgm:pt modelId="{59953C4E-90AE-4DFB-8B2F-3375DD8BB8F0}">
      <dgm:prSet custT="1"/>
      <dgm:spPr/>
      <dgm:t>
        <a:bodyPr/>
        <a:lstStyle/>
        <a:p>
          <a:r>
            <a:rPr lang="en-GB" sz="1800"/>
            <a:t>Characteristics of sudden or traumatic</a:t>
          </a:r>
          <a:endParaRPr lang="en-US" sz="1800"/>
        </a:p>
      </dgm:t>
    </dgm:pt>
    <dgm:pt modelId="{45A5A14C-4940-47F0-BBA7-147BF594540D}" type="parTrans" cxnId="{8EC85355-2B9E-49FD-870A-32C662C20533}">
      <dgm:prSet/>
      <dgm:spPr/>
      <dgm:t>
        <a:bodyPr/>
        <a:lstStyle/>
        <a:p>
          <a:endParaRPr lang="en-US" sz="1800"/>
        </a:p>
      </dgm:t>
    </dgm:pt>
    <dgm:pt modelId="{57ED331D-AC30-4C23-9020-5889143DF7F4}" type="sibTrans" cxnId="{8EC85355-2B9E-49FD-870A-32C662C20533}">
      <dgm:prSet/>
      <dgm:spPr/>
      <dgm:t>
        <a:bodyPr/>
        <a:lstStyle/>
        <a:p>
          <a:endParaRPr lang="en-US" sz="1800"/>
        </a:p>
      </dgm:t>
    </dgm:pt>
    <dgm:pt modelId="{AD217D67-A457-4E39-A4B2-C41D64491A3A}">
      <dgm:prSet custT="1"/>
      <dgm:spPr/>
      <dgm:t>
        <a:bodyPr/>
        <a:lstStyle/>
        <a:p>
          <a:r>
            <a:rPr lang="en-GB" sz="1800"/>
            <a:t>Involvement of medical / legal authorities can impact grieving</a:t>
          </a:r>
          <a:endParaRPr lang="en-US" sz="1800"/>
        </a:p>
      </dgm:t>
    </dgm:pt>
    <dgm:pt modelId="{C8EB16DC-FBEF-4321-9F16-99876B8D87B5}" type="parTrans" cxnId="{8BB5A243-A634-4914-9D45-3AD81DD9EF13}">
      <dgm:prSet/>
      <dgm:spPr/>
      <dgm:t>
        <a:bodyPr/>
        <a:lstStyle/>
        <a:p>
          <a:endParaRPr lang="en-US" sz="1800"/>
        </a:p>
      </dgm:t>
    </dgm:pt>
    <dgm:pt modelId="{96EB003F-3E94-4C13-A9D8-4DA255BDCD19}" type="sibTrans" cxnId="{8BB5A243-A634-4914-9D45-3AD81DD9EF13}">
      <dgm:prSet/>
      <dgm:spPr/>
      <dgm:t>
        <a:bodyPr/>
        <a:lstStyle/>
        <a:p>
          <a:endParaRPr lang="en-US" sz="1800"/>
        </a:p>
      </dgm:t>
    </dgm:pt>
    <dgm:pt modelId="{39FEAD20-B0A2-4B41-9C58-8300A4520126}" type="pres">
      <dgm:prSet presAssocID="{3EAAD8F2-7A07-4420-AEB2-E0445E267FF1}" presName="linear" presStyleCnt="0">
        <dgm:presLayoutVars>
          <dgm:animLvl val="lvl"/>
          <dgm:resizeHandles val="exact"/>
        </dgm:presLayoutVars>
      </dgm:prSet>
      <dgm:spPr/>
      <dgm:t>
        <a:bodyPr/>
        <a:lstStyle/>
        <a:p>
          <a:endParaRPr lang="en-US"/>
        </a:p>
      </dgm:t>
    </dgm:pt>
    <dgm:pt modelId="{D0DFB783-E55F-4E58-A587-A71ACF3AA42D}" type="pres">
      <dgm:prSet presAssocID="{3D723C74-EEA4-41C9-9933-7CD9FD625AB0}" presName="parentText" presStyleLbl="node1" presStyleIdx="0" presStyleCnt="4">
        <dgm:presLayoutVars>
          <dgm:chMax val="0"/>
          <dgm:bulletEnabled val="1"/>
        </dgm:presLayoutVars>
      </dgm:prSet>
      <dgm:spPr/>
      <dgm:t>
        <a:bodyPr/>
        <a:lstStyle/>
        <a:p>
          <a:endParaRPr lang="en-US"/>
        </a:p>
      </dgm:t>
    </dgm:pt>
    <dgm:pt modelId="{A3A46509-E928-4730-B5EA-88EB23A9CC4A}" type="pres">
      <dgm:prSet presAssocID="{27A5C227-99B3-44EB-B5DC-142C6059FF90}" presName="spacer" presStyleCnt="0"/>
      <dgm:spPr/>
    </dgm:pt>
    <dgm:pt modelId="{248240E3-123F-41FA-9785-DD4FAB0F54CE}" type="pres">
      <dgm:prSet presAssocID="{AD217D67-A457-4E39-A4B2-C41D64491A3A}" presName="parentText" presStyleLbl="node1" presStyleIdx="1" presStyleCnt="4">
        <dgm:presLayoutVars>
          <dgm:chMax val="0"/>
          <dgm:bulletEnabled val="1"/>
        </dgm:presLayoutVars>
      </dgm:prSet>
      <dgm:spPr/>
      <dgm:t>
        <a:bodyPr/>
        <a:lstStyle/>
        <a:p>
          <a:endParaRPr lang="en-US"/>
        </a:p>
      </dgm:t>
    </dgm:pt>
    <dgm:pt modelId="{275D4DC2-F94D-3A4A-BA2E-12705C01D708}" type="pres">
      <dgm:prSet presAssocID="{96EB003F-3E94-4C13-A9D8-4DA255BDCD19}" presName="spacer" presStyleCnt="0"/>
      <dgm:spPr/>
    </dgm:pt>
    <dgm:pt modelId="{18057249-882F-4120-B592-198394BB980D}" type="pres">
      <dgm:prSet presAssocID="{1BE75F27-E5D4-41A5-ADF1-E5009AAC4FCC}" presName="parentText" presStyleLbl="node1" presStyleIdx="2" presStyleCnt="4">
        <dgm:presLayoutVars>
          <dgm:chMax val="0"/>
          <dgm:bulletEnabled val="1"/>
        </dgm:presLayoutVars>
      </dgm:prSet>
      <dgm:spPr/>
      <dgm:t>
        <a:bodyPr/>
        <a:lstStyle/>
        <a:p>
          <a:endParaRPr lang="en-US"/>
        </a:p>
      </dgm:t>
    </dgm:pt>
    <dgm:pt modelId="{030E8680-0AFD-40D3-8E20-996C7BDA73E5}" type="pres">
      <dgm:prSet presAssocID="{D8DE11CC-CA1C-41ED-A517-50DDBD235A69}" presName="spacer" presStyleCnt="0"/>
      <dgm:spPr/>
    </dgm:pt>
    <dgm:pt modelId="{09EC21A7-6487-4E2A-909F-69621A56C4D2}" type="pres">
      <dgm:prSet presAssocID="{59953C4E-90AE-4DFB-8B2F-3375DD8BB8F0}" presName="parentText" presStyleLbl="node1" presStyleIdx="3" presStyleCnt="4">
        <dgm:presLayoutVars>
          <dgm:chMax val="0"/>
          <dgm:bulletEnabled val="1"/>
        </dgm:presLayoutVars>
      </dgm:prSet>
      <dgm:spPr/>
      <dgm:t>
        <a:bodyPr/>
        <a:lstStyle/>
        <a:p>
          <a:endParaRPr lang="en-US"/>
        </a:p>
      </dgm:t>
    </dgm:pt>
  </dgm:ptLst>
  <dgm:cxnLst>
    <dgm:cxn modelId="{A1D30643-51E7-C941-AA9A-B881A34D09D7}" type="presOf" srcId="{3D723C74-EEA4-41C9-9933-7CD9FD625AB0}" destId="{D0DFB783-E55F-4E58-A587-A71ACF3AA42D}" srcOrd="0" destOrd="0" presId="urn:microsoft.com/office/officeart/2005/8/layout/vList2"/>
    <dgm:cxn modelId="{848F8BC7-D8BD-7B48-9899-AC71F0A5C47D}" type="presOf" srcId="{59953C4E-90AE-4DFB-8B2F-3375DD8BB8F0}" destId="{09EC21A7-6487-4E2A-909F-69621A56C4D2}" srcOrd="0" destOrd="0" presId="urn:microsoft.com/office/officeart/2005/8/layout/vList2"/>
    <dgm:cxn modelId="{5FCF0814-22D0-4ED8-80D4-4302BCC5392D}" type="presOf" srcId="{3EAAD8F2-7A07-4420-AEB2-E0445E267FF1}" destId="{39FEAD20-B0A2-4B41-9C58-8300A4520126}" srcOrd="0" destOrd="0" presId="urn:microsoft.com/office/officeart/2005/8/layout/vList2"/>
    <dgm:cxn modelId="{8BB5A243-A634-4914-9D45-3AD81DD9EF13}" srcId="{3EAAD8F2-7A07-4420-AEB2-E0445E267FF1}" destId="{AD217D67-A457-4E39-A4B2-C41D64491A3A}" srcOrd="1" destOrd="0" parTransId="{C8EB16DC-FBEF-4321-9F16-99876B8D87B5}" sibTransId="{96EB003F-3E94-4C13-A9D8-4DA255BDCD19}"/>
    <dgm:cxn modelId="{B74D5A5F-D461-4366-9C38-750CD90E5F62}" srcId="{3EAAD8F2-7A07-4420-AEB2-E0445E267FF1}" destId="{1BE75F27-E5D4-41A5-ADF1-E5009AAC4FCC}" srcOrd="2" destOrd="0" parTransId="{315AEBF9-B054-481B-A039-92D27AE8413A}" sibTransId="{D8DE11CC-CA1C-41ED-A517-50DDBD235A69}"/>
    <dgm:cxn modelId="{7E9D26FD-154F-4194-9C32-247D6DCCA945}" srcId="{3EAAD8F2-7A07-4420-AEB2-E0445E267FF1}" destId="{3D723C74-EEA4-41C9-9933-7CD9FD625AB0}" srcOrd="0" destOrd="0" parTransId="{92AADB08-D5CC-4561-B908-13DA49E323E0}" sibTransId="{27A5C227-99B3-44EB-B5DC-142C6059FF90}"/>
    <dgm:cxn modelId="{9B343558-8900-DA40-A8F6-1A1CA4443E5C}" type="presOf" srcId="{1BE75F27-E5D4-41A5-ADF1-E5009AAC4FCC}" destId="{18057249-882F-4120-B592-198394BB980D}" srcOrd="0" destOrd="0" presId="urn:microsoft.com/office/officeart/2005/8/layout/vList2"/>
    <dgm:cxn modelId="{742C837E-421F-5F42-B3B9-5A335331EEA9}" type="presOf" srcId="{AD217D67-A457-4E39-A4B2-C41D64491A3A}" destId="{248240E3-123F-41FA-9785-DD4FAB0F54CE}" srcOrd="0" destOrd="0" presId="urn:microsoft.com/office/officeart/2005/8/layout/vList2"/>
    <dgm:cxn modelId="{8EC85355-2B9E-49FD-870A-32C662C20533}" srcId="{3EAAD8F2-7A07-4420-AEB2-E0445E267FF1}" destId="{59953C4E-90AE-4DFB-8B2F-3375DD8BB8F0}" srcOrd="3" destOrd="0" parTransId="{45A5A14C-4940-47F0-BBA7-147BF594540D}" sibTransId="{57ED331D-AC30-4C23-9020-5889143DF7F4}"/>
    <dgm:cxn modelId="{015A240A-2A58-2441-9E8A-8839DD12C9E5}" type="presParOf" srcId="{39FEAD20-B0A2-4B41-9C58-8300A4520126}" destId="{D0DFB783-E55F-4E58-A587-A71ACF3AA42D}" srcOrd="0" destOrd="0" presId="urn:microsoft.com/office/officeart/2005/8/layout/vList2"/>
    <dgm:cxn modelId="{6CD4C852-D03D-6342-BA42-AF9B820CC44E}" type="presParOf" srcId="{39FEAD20-B0A2-4B41-9C58-8300A4520126}" destId="{A3A46509-E928-4730-B5EA-88EB23A9CC4A}" srcOrd="1" destOrd="0" presId="urn:microsoft.com/office/officeart/2005/8/layout/vList2"/>
    <dgm:cxn modelId="{1130C321-F22F-9D46-82BA-D56FC8044A6A}" type="presParOf" srcId="{39FEAD20-B0A2-4B41-9C58-8300A4520126}" destId="{248240E3-123F-41FA-9785-DD4FAB0F54CE}" srcOrd="2" destOrd="0" presId="urn:microsoft.com/office/officeart/2005/8/layout/vList2"/>
    <dgm:cxn modelId="{CA792D5C-4A0E-1949-A082-C5BB7313F756}" type="presParOf" srcId="{39FEAD20-B0A2-4B41-9C58-8300A4520126}" destId="{275D4DC2-F94D-3A4A-BA2E-12705C01D708}" srcOrd="3" destOrd="0" presId="urn:microsoft.com/office/officeart/2005/8/layout/vList2"/>
    <dgm:cxn modelId="{A9D53E3D-FD9A-9E48-9B87-E6AA5B738347}" type="presParOf" srcId="{39FEAD20-B0A2-4B41-9C58-8300A4520126}" destId="{18057249-882F-4120-B592-198394BB980D}" srcOrd="4" destOrd="0" presId="urn:microsoft.com/office/officeart/2005/8/layout/vList2"/>
    <dgm:cxn modelId="{137A2FE0-5A55-544E-A5A2-7A3B661675C7}" type="presParOf" srcId="{39FEAD20-B0A2-4B41-9C58-8300A4520126}" destId="{030E8680-0AFD-40D3-8E20-996C7BDA73E5}" srcOrd="5" destOrd="0" presId="urn:microsoft.com/office/officeart/2005/8/layout/vList2"/>
    <dgm:cxn modelId="{456F9304-72DE-3A40-BF60-5E035FA5E88F}" type="presParOf" srcId="{39FEAD20-B0A2-4B41-9C58-8300A4520126}" destId="{09EC21A7-6487-4E2A-909F-69621A56C4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6055F-3D84-9D41-92C8-0B4F10ACDBD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9E9D19C-B242-0443-B814-A1099EB04881}">
      <dgm:prSet/>
      <dgm:spPr>
        <a:solidFill>
          <a:srgbClr val="7030A0"/>
        </a:solidFill>
      </dgm:spPr>
      <dgm:t>
        <a:bodyPr/>
        <a:lstStyle/>
        <a:p>
          <a:r>
            <a:rPr lang="en-GB"/>
            <a:t>Manipulative </a:t>
          </a:r>
        </a:p>
      </dgm:t>
    </dgm:pt>
    <dgm:pt modelId="{B52EED23-AD5C-7844-B968-104EB448397F}" type="parTrans" cxnId="{94588B0A-4B4C-CE42-817F-A31996FFD9FD}">
      <dgm:prSet/>
      <dgm:spPr/>
      <dgm:t>
        <a:bodyPr/>
        <a:lstStyle/>
        <a:p>
          <a:endParaRPr lang="en-GB"/>
        </a:p>
      </dgm:t>
    </dgm:pt>
    <dgm:pt modelId="{8AD7D91A-92D2-8146-A74D-13FFB559332B}" type="sibTrans" cxnId="{94588B0A-4B4C-CE42-817F-A31996FFD9FD}">
      <dgm:prSet/>
      <dgm:spPr/>
      <dgm:t>
        <a:bodyPr/>
        <a:lstStyle/>
        <a:p>
          <a:endParaRPr lang="en-GB"/>
        </a:p>
      </dgm:t>
    </dgm:pt>
    <dgm:pt modelId="{F7420CB4-63A4-5843-949A-5293C7BF92DE}">
      <dgm:prSet/>
      <dgm:spPr>
        <a:solidFill>
          <a:srgbClr val="7030A0"/>
        </a:solidFill>
      </dgm:spPr>
      <dgm:t>
        <a:bodyPr/>
        <a:lstStyle/>
        <a:p>
          <a:r>
            <a:rPr lang="en-GB"/>
            <a:t>Martyr </a:t>
          </a:r>
        </a:p>
      </dgm:t>
    </dgm:pt>
    <dgm:pt modelId="{903C6CD5-E1B3-874B-B93C-632124DFB2AC}" type="parTrans" cxnId="{947A6BF6-3A84-CE4F-8968-592BDB418DA2}">
      <dgm:prSet/>
      <dgm:spPr/>
      <dgm:t>
        <a:bodyPr/>
        <a:lstStyle/>
        <a:p>
          <a:endParaRPr lang="en-GB"/>
        </a:p>
      </dgm:t>
    </dgm:pt>
    <dgm:pt modelId="{3B20FB42-65A2-ED46-9433-0640BC4E22AB}" type="sibTrans" cxnId="{947A6BF6-3A84-CE4F-8968-592BDB418DA2}">
      <dgm:prSet/>
      <dgm:spPr/>
      <dgm:t>
        <a:bodyPr/>
        <a:lstStyle/>
        <a:p>
          <a:endParaRPr lang="en-GB"/>
        </a:p>
      </dgm:t>
    </dgm:pt>
    <dgm:pt modelId="{B8F0FFB5-52B0-FA45-9412-140CAEECE8BB}">
      <dgm:prSet/>
      <dgm:spPr>
        <a:solidFill>
          <a:srgbClr val="7030A0"/>
        </a:solidFill>
      </dgm:spPr>
      <dgm:t>
        <a:bodyPr/>
        <a:lstStyle/>
        <a:p>
          <a:r>
            <a:rPr lang="en-GB"/>
            <a:t>Rational </a:t>
          </a:r>
        </a:p>
      </dgm:t>
    </dgm:pt>
    <dgm:pt modelId="{F3058192-3EF3-2546-B562-375A4AE9CE69}" type="parTrans" cxnId="{7CE6680A-D357-C641-8146-62FA2E80B25F}">
      <dgm:prSet/>
      <dgm:spPr/>
      <dgm:t>
        <a:bodyPr/>
        <a:lstStyle/>
        <a:p>
          <a:endParaRPr lang="en-GB"/>
        </a:p>
      </dgm:t>
    </dgm:pt>
    <dgm:pt modelId="{E91E5ECB-00B7-6242-A35E-1A26279EBDEF}" type="sibTrans" cxnId="{7CE6680A-D357-C641-8146-62FA2E80B25F}">
      <dgm:prSet/>
      <dgm:spPr/>
      <dgm:t>
        <a:bodyPr/>
        <a:lstStyle/>
        <a:p>
          <a:endParaRPr lang="en-GB"/>
        </a:p>
      </dgm:t>
    </dgm:pt>
    <dgm:pt modelId="{4E0841FA-BA60-254D-AFCA-2A1C852AB977}">
      <dgm:prSet/>
      <dgm:spPr>
        <a:solidFill>
          <a:srgbClr val="7030A0"/>
        </a:solidFill>
      </dgm:spPr>
      <dgm:t>
        <a:bodyPr/>
        <a:lstStyle/>
        <a:p>
          <a:r>
            <a:rPr lang="en-GB"/>
            <a:t>Euthanasia </a:t>
          </a:r>
        </a:p>
      </dgm:t>
    </dgm:pt>
    <dgm:pt modelId="{AFA744E1-5715-3B4C-BB8C-B4BDF7AEC58B}" type="parTrans" cxnId="{36ECEB2F-E4ED-0540-9E2F-9168B91B18FE}">
      <dgm:prSet/>
      <dgm:spPr/>
      <dgm:t>
        <a:bodyPr/>
        <a:lstStyle/>
        <a:p>
          <a:endParaRPr lang="en-GB"/>
        </a:p>
      </dgm:t>
    </dgm:pt>
    <dgm:pt modelId="{EEF1A3ED-AFE2-1941-B125-68D71FE35915}" type="sibTrans" cxnId="{36ECEB2F-E4ED-0540-9E2F-9168B91B18FE}">
      <dgm:prSet/>
      <dgm:spPr/>
      <dgm:t>
        <a:bodyPr/>
        <a:lstStyle/>
        <a:p>
          <a:endParaRPr lang="en-GB"/>
        </a:p>
      </dgm:t>
    </dgm:pt>
    <dgm:pt modelId="{8C90026B-9D15-3A4A-A979-C41D6D0938E1}">
      <dgm:prSet/>
      <dgm:spPr>
        <a:solidFill>
          <a:srgbClr val="7030A0"/>
        </a:solidFill>
      </dgm:spPr>
      <dgm:t>
        <a:bodyPr/>
        <a:lstStyle/>
        <a:p>
          <a:r>
            <a:rPr lang="en-GB"/>
            <a:t>Mass suicide</a:t>
          </a:r>
        </a:p>
      </dgm:t>
    </dgm:pt>
    <dgm:pt modelId="{C92F2A3A-9054-D24F-BE72-E43AF712960F}" type="parTrans" cxnId="{F384076D-DA33-4D4D-AD33-5E93DE3CE137}">
      <dgm:prSet/>
      <dgm:spPr/>
      <dgm:t>
        <a:bodyPr/>
        <a:lstStyle/>
        <a:p>
          <a:endParaRPr lang="en-GB"/>
        </a:p>
      </dgm:t>
    </dgm:pt>
    <dgm:pt modelId="{7680A7D2-3C8E-534C-859F-722398C4BF0E}" type="sibTrans" cxnId="{F384076D-DA33-4D4D-AD33-5E93DE3CE137}">
      <dgm:prSet/>
      <dgm:spPr/>
      <dgm:t>
        <a:bodyPr/>
        <a:lstStyle/>
        <a:p>
          <a:endParaRPr lang="en-GB"/>
        </a:p>
      </dgm:t>
    </dgm:pt>
    <dgm:pt modelId="{D77E948D-F93D-DF49-B0E2-8D61380AAA36}">
      <dgm:prSet/>
      <dgm:spPr>
        <a:solidFill>
          <a:srgbClr val="7030A0"/>
        </a:solidFill>
      </dgm:spPr>
      <dgm:t>
        <a:bodyPr/>
        <a:lstStyle/>
        <a:p>
          <a:r>
            <a:rPr lang="en-GB"/>
            <a:t>Intentional</a:t>
          </a:r>
        </a:p>
      </dgm:t>
    </dgm:pt>
    <dgm:pt modelId="{0EAEBBB3-8A10-3F47-8F28-0F489C3E350E}" type="sibTrans" cxnId="{AD20AF14-5753-C147-BADB-84660DD2A669}">
      <dgm:prSet/>
      <dgm:spPr/>
      <dgm:t>
        <a:bodyPr/>
        <a:lstStyle/>
        <a:p>
          <a:endParaRPr lang="en-GB"/>
        </a:p>
      </dgm:t>
    </dgm:pt>
    <dgm:pt modelId="{53132FF0-93A2-1449-9D65-33E2A888317E}" type="parTrans" cxnId="{AD20AF14-5753-C147-BADB-84660DD2A669}">
      <dgm:prSet/>
      <dgm:spPr/>
      <dgm:t>
        <a:bodyPr/>
        <a:lstStyle/>
        <a:p>
          <a:endParaRPr lang="en-GB"/>
        </a:p>
      </dgm:t>
    </dgm:pt>
    <dgm:pt modelId="{002E5C9B-B18E-F549-AD3F-89A3F2B9EDF6}">
      <dgm:prSet/>
      <dgm:spPr>
        <a:solidFill>
          <a:srgbClr val="7030A0">
            <a:alpha val="59000"/>
          </a:srgbClr>
        </a:solidFill>
      </dgm:spPr>
      <dgm:t>
        <a:bodyPr/>
        <a:lstStyle/>
        <a:p>
          <a:r>
            <a:rPr lang="en-GB"/>
            <a:t>Relief from unbearable problems, no way out, flight.</a:t>
          </a:r>
        </a:p>
      </dgm:t>
    </dgm:pt>
    <dgm:pt modelId="{B1E30F88-5E3F-D64F-BBFD-65A765BB1380}" type="parTrans" cxnId="{2DCDEBEB-2AE6-D344-8630-624F3C1B1571}">
      <dgm:prSet/>
      <dgm:spPr/>
      <dgm:t>
        <a:bodyPr/>
        <a:lstStyle/>
        <a:p>
          <a:endParaRPr lang="en-GB"/>
        </a:p>
      </dgm:t>
    </dgm:pt>
    <dgm:pt modelId="{D6E2F4B5-080F-B840-A507-A0C121F5A9DD}" type="sibTrans" cxnId="{2DCDEBEB-2AE6-D344-8630-624F3C1B1571}">
      <dgm:prSet/>
      <dgm:spPr/>
      <dgm:t>
        <a:bodyPr/>
        <a:lstStyle/>
        <a:p>
          <a:endParaRPr lang="en-GB"/>
        </a:p>
      </dgm:t>
    </dgm:pt>
    <dgm:pt modelId="{9078D74C-9083-5B44-B375-8778207658D9}">
      <dgm:prSet/>
      <dgm:spPr>
        <a:solidFill>
          <a:srgbClr val="7030A0">
            <a:alpha val="47163"/>
          </a:srgbClr>
        </a:solidFill>
      </dgm:spPr>
      <dgm:t>
        <a:bodyPr/>
        <a:lstStyle/>
        <a:p>
          <a:r>
            <a:rPr lang="en-GB"/>
            <a:t>To make someone feel guilty, coercion, threat.</a:t>
          </a:r>
        </a:p>
      </dgm:t>
    </dgm:pt>
    <dgm:pt modelId="{0D02FF8A-86B3-7B45-8ED9-0A1E0B7C7241}" type="parTrans" cxnId="{4EE705C4-23E7-944E-B15F-6ABC07B3B24D}">
      <dgm:prSet/>
      <dgm:spPr/>
      <dgm:t>
        <a:bodyPr/>
        <a:lstStyle/>
        <a:p>
          <a:endParaRPr lang="en-GB"/>
        </a:p>
      </dgm:t>
    </dgm:pt>
    <dgm:pt modelId="{08024183-6F90-C646-9A35-624CBC70515F}" type="sibTrans" cxnId="{4EE705C4-23E7-944E-B15F-6ABC07B3B24D}">
      <dgm:prSet/>
      <dgm:spPr/>
      <dgm:t>
        <a:bodyPr/>
        <a:lstStyle/>
        <a:p>
          <a:endParaRPr lang="en-GB"/>
        </a:p>
      </dgm:t>
    </dgm:pt>
    <dgm:pt modelId="{8A1516B8-FAAE-B040-AC02-12D1329A14F4}">
      <dgm:prSet/>
      <dgm:spPr>
        <a:solidFill>
          <a:srgbClr val="7030A0">
            <a:alpha val="40000"/>
          </a:srgbClr>
        </a:solidFill>
      </dgm:spPr>
      <dgm:t>
        <a:bodyPr/>
        <a:lstStyle/>
        <a:p>
          <a:r>
            <a:rPr lang="en-GB"/>
            <a:t>Alternative to life if suffering from ill health or terminal illness.</a:t>
          </a:r>
        </a:p>
      </dgm:t>
    </dgm:pt>
    <dgm:pt modelId="{6082958D-6442-104D-93EB-3A95CE87B5C8}" type="parTrans" cxnId="{A223B19D-FBC5-B843-983B-BA17C3EF5264}">
      <dgm:prSet/>
      <dgm:spPr/>
      <dgm:t>
        <a:bodyPr/>
        <a:lstStyle/>
        <a:p>
          <a:endParaRPr lang="en-GB"/>
        </a:p>
      </dgm:t>
    </dgm:pt>
    <dgm:pt modelId="{654AD4E0-C1D4-2D41-B9F1-F2950D604682}" type="sibTrans" cxnId="{A223B19D-FBC5-B843-983B-BA17C3EF5264}">
      <dgm:prSet/>
      <dgm:spPr/>
      <dgm:t>
        <a:bodyPr/>
        <a:lstStyle/>
        <a:p>
          <a:endParaRPr lang="en-GB"/>
        </a:p>
      </dgm:t>
    </dgm:pt>
    <dgm:pt modelId="{12066BF6-66C2-BE4B-85B7-9EF30B0D23F3}">
      <dgm:prSet/>
      <dgm:spPr>
        <a:solidFill>
          <a:srgbClr val="7030A0">
            <a:alpha val="49837"/>
          </a:srgbClr>
        </a:solidFill>
      </dgm:spPr>
      <dgm:t>
        <a:bodyPr/>
        <a:lstStyle/>
        <a:p>
          <a:r>
            <a:rPr lang="en-GB"/>
            <a:t>Assisted suicide.</a:t>
          </a:r>
        </a:p>
      </dgm:t>
    </dgm:pt>
    <dgm:pt modelId="{EFB98E49-B54B-154A-834C-FAC798CD6948}" type="parTrans" cxnId="{469CF9F5-96E8-4946-B6B9-42DB54C6440F}">
      <dgm:prSet/>
      <dgm:spPr/>
      <dgm:t>
        <a:bodyPr/>
        <a:lstStyle/>
        <a:p>
          <a:endParaRPr lang="en-GB"/>
        </a:p>
      </dgm:t>
    </dgm:pt>
    <dgm:pt modelId="{85669EBF-BD16-4B46-A26C-6FB6616B5247}" type="sibTrans" cxnId="{469CF9F5-96E8-4946-B6B9-42DB54C6440F}">
      <dgm:prSet/>
      <dgm:spPr/>
      <dgm:t>
        <a:bodyPr/>
        <a:lstStyle/>
        <a:p>
          <a:endParaRPr lang="en-GB"/>
        </a:p>
      </dgm:t>
    </dgm:pt>
    <dgm:pt modelId="{3D1B8741-DC72-074C-A0E9-34E44C8C5EA8}">
      <dgm:prSet/>
      <dgm:spPr>
        <a:solidFill>
          <a:srgbClr val="7030A0">
            <a:alpha val="24710"/>
          </a:srgbClr>
        </a:solidFill>
      </dgm:spPr>
      <dgm:t>
        <a:bodyPr/>
        <a:lstStyle/>
        <a:p>
          <a:r>
            <a:rPr lang="en-GB"/>
            <a:t>Sometimes associated with religious cults and sects.</a:t>
          </a:r>
        </a:p>
      </dgm:t>
    </dgm:pt>
    <dgm:pt modelId="{E6C15D4F-7CA7-314F-B66A-0D1AD23E422A}" type="parTrans" cxnId="{CFF47C73-5D9C-A545-BA60-B95DDEF6C172}">
      <dgm:prSet/>
      <dgm:spPr/>
      <dgm:t>
        <a:bodyPr/>
        <a:lstStyle/>
        <a:p>
          <a:endParaRPr lang="en-GB"/>
        </a:p>
      </dgm:t>
    </dgm:pt>
    <dgm:pt modelId="{400FCBAB-6CC4-BE4A-B801-E4C894403979}" type="sibTrans" cxnId="{CFF47C73-5D9C-A545-BA60-B95DDEF6C172}">
      <dgm:prSet/>
      <dgm:spPr/>
      <dgm:t>
        <a:bodyPr/>
        <a:lstStyle/>
        <a:p>
          <a:endParaRPr lang="en-GB"/>
        </a:p>
      </dgm:t>
    </dgm:pt>
    <dgm:pt modelId="{365FFFF1-7203-3A4A-99B4-6631A1284F5E}">
      <dgm:prSet/>
      <dgm:spPr>
        <a:solidFill>
          <a:srgbClr val="7030A0">
            <a:alpha val="45000"/>
          </a:srgbClr>
        </a:solidFill>
      </dgm:spPr>
      <dgm:t>
        <a:bodyPr/>
        <a:lstStyle/>
        <a:p>
          <a:r>
            <a:rPr lang="en-GB"/>
            <a:t>Sacrificing life for a political or religious cause.</a:t>
          </a:r>
        </a:p>
      </dgm:t>
    </dgm:pt>
    <dgm:pt modelId="{198A2329-9CEB-D344-9499-47D6A351A9A5}" type="sibTrans" cxnId="{DADEA3EB-8221-6D46-AC0D-98358D78DDC3}">
      <dgm:prSet/>
      <dgm:spPr/>
      <dgm:t>
        <a:bodyPr/>
        <a:lstStyle/>
        <a:p>
          <a:endParaRPr lang="en-GB"/>
        </a:p>
      </dgm:t>
    </dgm:pt>
    <dgm:pt modelId="{B5D5264B-D4F9-E246-B4E1-911ED62A8614}" type="parTrans" cxnId="{DADEA3EB-8221-6D46-AC0D-98358D78DDC3}">
      <dgm:prSet/>
      <dgm:spPr/>
      <dgm:t>
        <a:bodyPr/>
        <a:lstStyle/>
        <a:p>
          <a:endParaRPr lang="en-GB"/>
        </a:p>
      </dgm:t>
    </dgm:pt>
    <dgm:pt modelId="{A03C1441-6E21-4C03-B96A-3365A6506E57}">
      <dgm:prSet/>
      <dgm:spPr>
        <a:solidFill>
          <a:srgbClr val="7030A0"/>
        </a:solidFill>
      </dgm:spPr>
      <dgm:t>
        <a:bodyPr/>
        <a:lstStyle/>
        <a:p>
          <a:r>
            <a:rPr lang="en-GB"/>
            <a:t>Desperation</a:t>
          </a:r>
        </a:p>
      </dgm:t>
    </dgm:pt>
    <dgm:pt modelId="{C9C88451-F381-4E3A-B9EF-F961B9FE2226}" type="parTrans" cxnId="{1264A013-70A3-4100-AE5B-572318288669}">
      <dgm:prSet/>
      <dgm:spPr/>
      <dgm:t>
        <a:bodyPr/>
        <a:lstStyle/>
        <a:p>
          <a:endParaRPr lang="en-GB"/>
        </a:p>
      </dgm:t>
    </dgm:pt>
    <dgm:pt modelId="{43AC4EE1-5AFA-46FB-BAAD-B1EB2E9EE85B}" type="sibTrans" cxnId="{1264A013-70A3-4100-AE5B-572318288669}">
      <dgm:prSet/>
      <dgm:spPr/>
      <dgm:t>
        <a:bodyPr/>
        <a:lstStyle/>
        <a:p>
          <a:endParaRPr lang="en-GB"/>
        </a:p>
      </dgm:t>
    </dgm:pt>
    <dgm:pt modelId="{C3B398DA-B502-455B-8729-04A0BB535966}">
      <dgm:prSet/>
      <dgm:spPr>
        <a:solidFill>
          <a:srgbClr val="7030A0">
            <a:alpha val="46000"/>
          </a:srgbClr>
        </a:solidFill>
      </dgm:spPr>
      <dgm:t>
        <a:bodyPr/>
        <a:lstStyle/>
        <a:p>
          <a:r>
            <a:rPr lang="en-GB"/>
            <a:t>Perceived to be the only way to stop pain</a:t>
          </a:r>
        </a:p>
      </dgm:t>
    </dgm:pt>
    <dgm:pt modelId="{828191DA-CE4F-41A9-8A7B-3B6ADB30158D}" type="parTrans" cxnId="{0F47776D-D55F-4B1A-BD50-7D13D47975D7}">
      <dgm:prSet/>
      <dgm:spPr/>
      <dgm:t>
        <a:bodyPr/>
        <a:lstStyle/>
        <a:p>
          <a:endParaRPr lang="en-GB"/>
        </a:p>
      </dgm:t>
    </dgm:pt>
    <dgm:pt modelId="{40E51FE9-38A1-45F7-A79F-2F849B57D493}" type="sibTrans" cxnId="{0F47776D-D55F-4B1A-BD50-7D13D47975D7}">
      <dgm:prSet/>
      <dgm:spPr/>
      <dgm:t>
        <a:bodyPr/>
        <a:lstStyle/>
        <a:p>
          <a:endParaRPr lang="en-GB"/>
        </a:p>
      </dgm:t>
    </dgm:pt>
    <dgm:pt modelId="{0084828A-5C50-EC47-B0B6-D3E2783835FD}" type="pres">
      <dgm:prSet presAssocID="{69B6055F-3D84-9D41-92C8-0B4F10ACDBD4}" presName="Name0" presStyleCnt="0">
        <dgm:presLayoutVars>
          <dgm:chPref val="3"/>
          <dgm:dir/>
          <dgm:animLvl val="lvl"/>
          <dgm:resizeHandles/>
        </dgm:presLayoutVars>
      </dgm:prSet>
      <dgm:spPr/>
      <dgm:t>
        <a:bodyPr/>
        <a:lstStyle/>
        <a:p>
          <a:endParaRPr lang="en-US"/>
        </a:p>
      </dgm:t>
    </dgm:pt>
    <dgm:pt modelId="{219E1271-BB3B-FC47-8E88-058CB6A1B039}" type="pres">
      <dgm:prSet presAssocID="{D77E948D-F93D-DF49-B0E2-8D61380AAA36}" presName="horFlow" presStyleCnt="0"/>
      <dgm:spPr/>
    </dgm:pt>
    <dgm:pt modelId="{C7237922-0EE9-8B4C-9418-09210A772582}" type="pres">
      <dgm:prSet presAssocID="{D77E948D-F93D-DF49-B0E2-8D61380AAA36}" presName="bigChev" presStyleLbl="node1" presStyleIdx="0" presStyleCnt="7" custScaleX="111281" custScaleY="104709"/>
      <dgm:spPr/>
      <dgm:t>
        <a:bodyPr/>
        <a:lstStyle/>
        <a:p>
          <a:endParaRPr lang="en-US"/>
        </a:p>
      </dgm:t>
    </dgm:pt>
    <dgm:pt modelId="{72E00E55-7B12-1743-800F-2087B87EF57A}" type="pres">
      <dgm:prSet presAssocID="{B1E30F88-5E3F-D64F-BBFD-65A765BB1380}" presName="parTrans" presStyleCnt="0"/>
      <dgm:spPr/>
    </dgm:pt>
    <dgm:pt modelId="{309CD1A3-906A-224C-8846-29FFA5B1472C}" type="pres">
      <dgm:prSet presAssocID="{002E5C9B-B18E-F549-AD3F-89A3F2B9EDF6}" presName="node" presStyleLbl="alignAccFollowNode1" presStyleIdx="0" presStyleCnt="7" custScaleX="502910" custScaleY="117328">
        <dgm:presLayoutVars>
          <dgm:bulletEnabled val="1"/>
        </dgm:presLayoutVars>
      </dgm:prSet>
      <dgm:spPr/>
      <dgm:t>
        <a:bodyPr/>
        <a:lstStyle/>
        <a:p>
          <a:endParaRPr lang="en-US"/>
        </a:p>
      </dgm:t>
    </dgm:pt>
    <dgm:pt modelId="{7E95FD30-8FBC-6244-99E8-C2E6C0812F64}" type="pres">
      <dgm:prSet presAssocID="{D77E948D-F93D-DF49-B0E2-8D61380AAA36}" presName="vSp" presStyleCnt="0"/>
      <dgm:spPr/>
    </dgm:pt>
    <dgm:pt modelId="{E8B3F023-B294-A241-89F8-1058647AEF52}" type="pres">
      <dgm:prSet presAssocID="{19E9D19C-B242-0443-B814-A1099EB04881}" presName="horFlow" presStyleCnt="0"/>
      <dgm:spPr/>
    </dgm:pt>
    <dgm:pt modelId="{0481FDFA-4E92-1548-B50C-8CF3EE90C571}" type="pres">
      <dgm:prSet presAssocID="{19E9D19C-B242-0443-B814-A1099EB04881}" presName="bigChev" presStyleLbl="node1" presStyleIdx="1" presStyleCnt="7" custScaleX="112620"/>
      <dgm:spPr/>
      <dgm:t>
        <a:bodyPr/>
        <a:lstStyle/>
        <a:p>
          <a:endParaRPr lang="en-US"/>
        </a:p>
      </dgm:t>
    </dgm:pt>
    <dgm:pt modelId="{1EC5B2D5-006C-394A-AC98-376C2F420A7D}" type="pres">
      <dgm:prSet presAssocID="{0D02FF8A-86B3-7B45-8ED9-0A1E0B7C7241}" presName="parTrans" presStyleCnt="0"/>
      <dgm:spPr/>
    </dgm:pt>
    <dgm:pt modelId="{0BF9E714-A593-7146-88F9-5BB3FBE35266}" type="pres">
      <dgm:prSet presAssocID="{9078D74C-9083-5B44-B375-8778207658D9}" presName="node" presStyleLbl="alignAccFollowNode1" presStyleIdx="1" presStyleCnt="7" custScaleX="394116">
        <dgm:presLayoutVars>
          <dgm:bulletEnabled val="1"/>
        </dgm:presLayoutVars>
      </dgm:prSet>
      <dgm:spPr/>
      <dgm:t>
        <a:bodyPr/>
        <a:lstStyle/>
        <a:p>
          <a:endParaRPr lang="en-US"/>
        </a:p>
      </dgm:t>
    </dgm:pt>
    <dgm:pt modelId="{376F24A2-AE20-2740-8935-C3BC5B7A2FD3}" type="pres">
      <dgm:prSet presAssocID="{19E9D19C-B242-0443-B814-A1099EB04881}" presName="vSp" presStyleCnt="0"/>
      <dgm:spPr/>
    </dgm:pt>
    <dgm:pt modelId="{F6470F6B-8E50-4D1A-BB7C-DCA5B2264A16}" type="pres">
      <dgm:prSet presAssocID="{A03C1441-6E21-4C03-B96A-3365A6506E57}" presName="horFlow" presStyleCnt="0"/>
      <dgm:spPr/>
    </dgm:pt>
    <dgm:pt modelId="{FBCC1E7C-7789-4790-8231-9AC762156634}" type="pres">
      <dgm:prSet presAssocID="{A03C1441-6E21-4C03-B96A-3365A6506E57}" presName="bigChev" presStyleLbl="node1" presStyleIdx="2" presStyleCnt="7"/>
      <dgm:spPr/>
      <dgm:t>
        <a:bodyPr/>
        <a:lstStyle/>
        <a:p>
          <a:endParaRPr lang="en-US"/>
        </a:p>
      </dgm:t>
    </dgm:pt>
    <dgm:pt modelId="{DA7BEE5B-5CF1-4847-B471-8C4BB91141D7}" type="pres">
      <dgm:prSet presAssocID="{828191DA-CE4F-41A9-8A7B-3B6ADB30158D}" presName="parTrans" presStyleCnt="0"/>
      <dgm:spPr/>
    </dgm:pt>
    <dgm:pt modelId="{7337808B-D303-494B-B8BA-E54773D9AB4F}" type="pres">
      <dgm:prSet presAssocID="{C3B398DA-B502-455B-8729-04A0BB535966}" presName="node" presStyleLbl="alignAccFollowNode1" presStyleIdx="2" presStyleCnt="7" custScaleX="416435">
        <dgm:presLayoutVars>
          <dgm:bulletEnabled val="1"/>
        </dgm:presLayoutVars>
      </dgm:prSet>
      <dgm:spPr/>
      <dgm:t>
        <a:bodyPr/>
        <a:lstStyle/>
        <a:p>
          <a:endParaRPr lang="en-US"/>
        </a:p>
      </dgm:t>
    </dgm:pt>
    <dgm:pt modelId="{BA3FFFBB-99B7-47A2-819F-439B475A22F0}" type="pres">
      <dgm:prSet presAssocID="{A03C1441-6E21-4C03-B96A-3365A6506E57}" presName="vSp" presStyleCnt="0"/>
      <dgm:spPr/>
    </dgm:pt>
    <dgm:pt modelId="{D61C3EA6-9DDB-1C41-A359-20C87EFF83E0}" type="pres">
      <dgm:prSet presAssocID="{F7420CB4-63A4-5843-949A-5293C7BF92DE}" presName="horFlow" presStyleCnt="0"/>
      <dgm:spPr/>
    </dgm:pt>
    <dgm:pt modelId="{A2D20288-FE69-E346-93D0-561C6ACDA3A2}" type="pres">
      <dgm:prSet presAssocID="{F7420CB4-63A4-5843-949A-5293C7BF92DE}" presName="bigChev" presStyleLbl="node1" presStyleIdx="3" presStyleCnt="7" custScaleX="112056"/>
      <dgm:spPr/>
      <dgm:t>
        <a:bodyPr/>
        <a:lstStyle/>
        <a:p>
          <a:endParaRPr lang="en-US"/>
        </a:p>
      </dgm:t>
    </dgm:pt>
    <dgm:pt modelId="{30A70AD1-255C-4240-9727-96E05FA75C47}" type="pres">
      <dgm:prSet presAssocID="{B5D5264B-D4F9-E246-B4E1-911ED62A8614}" presName="parTrans" presStyleCnt="0"/>
      <dgm:spPr/>
    </dgm:pt>
    <dgm:pt modelId="{D28483FD-BB62-6045-8EEB-D4F519A9F4CB}" type="pres">
      <dgm:prSet presAssocID="{365FFFF1-7203-3A4A-99B4-6631A1284F5E}" presName="node" presStyleLbl="alignAccFollowNode1" presStyleIdx="3" presStyleCnt="7" custScaleX="440925">
        <dgm:presLayoutVars>
          <dgm:bulletEnabled val="1"/>
        </dgm:presLayoutVars>
      </dgm:prSet>
      <dgm:spPr/>
      <dgm:t>
        <a:bodyPr/>
        <a:lstStyle/>
        <a:p>
          <a:endParaRPr lang="en-US"/>
        </a:p>
      </dgm:t>
    </dgm:pt>
    <dgm:pt modelId="{66560A48-4F56-964A-B7C9-D098515B1F19}" type="pres">
      <dgm:prSet presAssocID="{F7420CB4-63A4-5843-949A-5293C7BF92DE}" presName="vSp" presStyleCnt="0"/>
      <dgm:spPr/>
    </dgm:pt>
    <dgm:pt modelId="{84FAE64F-86DF-324C-A502-BA1DBF143C91}" type="pres">
      <dgm:prSet presAssocID="{B8F0FFB5-52B0-FA45-9412-140CAEECE8BB}" presName="horFlow" presStyleCnt="0"/>
      <dgm:spPr/>
    </dgm:pt>
    <dgm:pt modelId="{78DACAE4-B421-2245-B232-3BC0D9C6AF7E}" type="pres">
      <dgm:prSet presAssocID="{B8F0FFB5-52B0-FA45-9412-140CAEECE8BB}" presName="bigChev" presStyleLbl="node1" presStyleIdx="4" presStyleCnt="7" custScaleX="109404"/>
      <dgm:spPr/>
      <dgm:t>
        <a:bodyPr/>
        <a:lstStyle/>
        <a:p>
          <a:endParaRPr lang="en-US"/>
        </a:p>
      </dgm:t>
    </dgm:pt>
    <dgm:pt modelId="{EB52E162-3BFB-FC4E-9326-06F6A0D28B57}" type="pres">
      <dgm:prSet presAssocID="{6082958D-6442-104D-93EB-3A95CE87B5C8}" presName="parTrans" presStyleCnt="0"/>
      <dgm:spPr/>
    </dgm:pt>
    <dgm:pt modelId="{37FBFAE8-140D-1240-AAD5-8EC78A22F03A}" type="pres">
      <dgm:prSet presAssocID="{8A1516B8-FAAE-B040-AC02-12D1329A14F4}" presName="node" presStyleLbl="alignAccFollowNode1" presStyleIdx="4" presStyleCnt="7" custScaleX="529212">
        <dgm:presLayoutVars>
          <dgm:bulletEnabled val="1"/>
        </dgm:presLayoutVars>
      </dgm:prSet>
      <dgm:spPr/>
      <dgm:t>
        <a:bodyPr/>
        <a:lstStyle/>
        <a:p>
          <a:endParaRPr lang="en-US"/>
        </a:p>
      </dgm:t>
    </dgm:pt>
    <dgm:pt modelId="{DE18D51F-8FA5-924D-A648-7DE59CB5B061}" type="pres">
      <dgm:prSet presAssocID="{B8F0FFB5-52B0-FA45-9412-140CAEECE8BB}" presName="vSp" presStyleCnt="0"/>
      <dgm:spPr/>
    </dgm:pt>
    <dgm:pt modelId="{91382807-89EC-3349-AD49-3397D983FD64}" type="pres">
      <dgm:prSet presAssocID="{4E0841FA-BA60-254D-AFCA-2A1C852AB977}" presName="horFlow" presStyleCnt="0"/>
      <dgm:spPr/>
    </dgm:pt>
    <dgm:pt modelId="{F1733B6F-FC74-FD4B-8363-00F11EACAC89}" type="pres">
      <dgm:prSet presAssocID="{4E0841FA-BA60-254D-AFCA-2A1C852AB977}" presName="bigChev" presStyleLbl="node1" presStyleIdx="5" presStyleCnt="7" custScaleX="111809"/>
      <dgm:spPr/>
      <dgm:t>
        <a:bodyPr/>
        <a:lstStyle/>
        <a:p>
          <a:endParaRPr lang="en-US"/>
        </a:p>
      </dgm:t>
    </dgm:pt>
    <dgm:pt modelId="{ECF35B95-19D1-5A46-81EC-BDC6482D97DE}" type="pres">
      <dgm:prSet presAssocID="{EFB98E49-B54B-154A-834C-FAC798CD6948}" presName="parTrans" presStyleCnt="0"/>
      <dgm:spPr/>
    </dgm:pt>
    <dgm:pt modelId="{A7AF99BD-981E-D144-9DD0-EACDF63DBBCB}" type="pres">
      <dgm:prSet presAssocID="{12066BF6-66C2-BE4B-85B7-9EF30B0D23F3}" presName="node" presStyleLbl="alignAccFollowNode1" presStyleIdx="5" presStyleCnt="7" custScaleX="224270">
        <dgm:presLayoutVars>
          <dgm:bulletEnabled val="1"/>
        </dgm:presLayoutVars>
      </dgm:prSet>
      <dgm:spPr/>
      <dgm:t>
        <a:bodyPr/>
        <a:lstStyle/>
        <a:p>
          <a:endParaRPr lang="en-US"/>
        </a:p>
      </dgm:t>
    </dgm:pt>
    <dgm:pt modelId="{2FA33B21-5874-E944-85A6-EBCA1D225197}" type="pres">
      <dgm:prSet presAssocID="{4E0841FA-BA60-254D-AFCA-2A1C852AB977}" presName="vSp" presStyleCnt="0"/>
      <dgm:spPr/>
    </dgm:pt>
    <dgm:pt modelId="{09B7E289-5912-7647-89D4-CC2D9CF0563E}" type="pres">
      <dgm:prSet presAssocID="{8C90026B-9D15-3A4A-A979-C41D6D0938E1}" presName="horFlow" presStyleCnt="0"/>
      <dgm:spPr/>
    </dgm:pt>
    <dgm:pt modelId="{1601AC24-1B2A-A542-8B63-532EB4ECE5EA}" type="pres">
      <dgm:prSet presAssocID="{8C90026B-9D15-3A4A-A979-C41D6D0938E1}" presName="bigChev" presStyleLbl="node1" presStyleIdx="6" presStyleCnt="7"/>
      <dgm:spPr/>
      <dgm:t>
        <a:bodyPr/>
        <a:lstStyle/>
        <a:p>
          <a:endParaRPr lang="en-US"/>
        </a:p>
      </dgm:t>
    </dgm:pt>
    <dgm:pt modelId="{125CF741-C8B0-9943-96BE-4AD4DCF60477}" type="pres">
      <dgm:prSet presAssocID="{E6C15D4F-7CA7-314F-B66A-0D1AD23E422A}" presName="parTrans" presStyleCnt="0"/>
      <dgm:spPr/>
    </dgm:pt>
    <dgm:pt modelId="{67CBB00F-2F5A-BA46-B0D4-FEA1B2E2B70E}" type="pres">
      <dgm:prSet presAssocID="{3D1B8741-DC72-074C-A0E9-34E44C8C5EA8}" presName="node" presStyleLbl="alignAccFollowNode1" presStyleIdx="6" presStyleCnt="7" custScaleX="412992">
        <dgm:presLayoutVars>
          <dgm:bulletEnabled val="1"/>
        </dgm:presLayoutVars>
      </dgm:prSet>
      <dgm:spPr/>
      <dgm:t>
        <a:bodyPr/>
        <a:lstStyle/>
        <a:p>
          <a:endParaRPr lang="en-US"/>
        </a:p>
      </dgm:t>
    </dgm:pt>
  </dgm:ptLst>
  <dgm:cxnLst>
    <dgm:cxn modelId="{DADEA3EB-8221-6D46-AC0D-98358D78DDC3}" srcId="{F7420CB4-63A4-5843-949A-5293C7BF92DE}" destId="{365FFFF1-7203-3A4A-99B4-6631A1284F5E}" srcOrd="0" destOrd="0" parTransId="{B5D5264B-D4F9-E246-B4E1-911ED62A8614}" sibTransId="{198A2329-9CEB-D344-9499-47D6A351A9A5}"/>
    <dgm:cxn modelId="{947A6BF6-3A84-CE4F-8968-592BDB418DA2}" srcId="{69B6055F-3D84-9D41-92C8-0B4F10ACDBD4}" destId="{F7420CB4-63A4-5843-949A-5293C7BF92DE}" srcOrd="3" destOrd="0" parTransId="{903C6CD5-E1B3-874B-B93C-632124DFB2AC}" sibTransId="{3B20FB42-65A2-ED46-9433-0640BC4E22AB}"/>
    <dgm:cxn modelId="{DA09F187-138F-214F-8ECC-8E264BA9F814}" type="presOf" srcId="{19E9D19C-B242-0443-B814-A1099EB04881}" destId="{0481FDFA-4E92-1548-B50C-8CF3EE90C571}" srcOrd="0" destOrd="0" presId="urn:microsoft.com/office/officeart/2005/8/layout/lProcess3"/>
    <dgm:cxn modelId="{7CE6680A-D357-C641-8146-62FA2E80B25F}" srcId="{69B6055F-3D84-9D41-92C8-0B4F10ACDBD4}" destId="{B8F0FFB5-52B0-FA45-9412-140CAEECE8BB}" srcOrd="4" destOrd="0" parTransId="{F3058192-3EF3-2546-B562-375A4AE9CE69}" sibTransId="{E91E5ECB-00B7-6242-A35E-1A26279EBDEF}"/>
    <dgm:cxn modelId="{C8C64AA2-1F17-AB43-86EA-89A022CB98A3}" type="presOf" srcId="{D77E948D-F93D-DF49-B0E2-8D61380AAA36}" destId="{C7237922-0EE9-8B4C-9418-09210A772582}" srcOrd="0" destOrd="0" presId="urn:microsoft.com/office/officeart/2005/8/layout/lProcess3"/>
    <dgm:cxn modelId="{F384076D-DA33-4D4D-AD33-5E93DE3CE137}" srcId="{69B6055F-3D84-9D41-92C8-0B4F10ACDBD4}" destId="{8C90026B-9D15-3A4A-A979-C41D6D0938E1}" srcOrd="6" destOrd="0" parTransId="{C92F2A3A-9054-D24F-BE72-E43AF712960F}" sibTransId="{7680A7D2-3C8E-534C-859F-722398C4BF0E}"/>
    <dgm:cxn modelId="{F660F15B-830E-9E48-A264-0B6BDC518378}" type="presOf" srcId="{002E5C9B-B18E-F549-AD3F-89A3F2B9EDF6}" destId="{309CD1A3-906A-224C-8846-29FFA5B1472C}" srcOrd="0" destOrd="0" presId="urn:microsoft.com/office/officeart/2005/8/layout/lProcess3"/>
    <dgm:cxn modelId="{2DCDEBEB-2AE6-D344-8630-624F3C1B1571}" srcId="{D77E948D-F93D-DF49-B0E2-8D61380AAA36}" destId="{002E5C9B-B18E-F549-AD3F-89A3F2B9EDF6}" srcOrd="0" destOrd="0" parTransId="{B1E30F88-5E3F-D64F-BBFD-65A765BB1380}" sibTransId="{D6E2F4B5-080F-B840-A507-A0C121F5A9DD}"/>
    <dgm:cxn modelId="{2E51FAFF-B5EC-6448-BB15-504933BB99E2}" type="presOf" srcId="{9078D74C-9083-5B44-B375-8778207658D9}" destId="{0BF9E714-A593-7146-88F9-5BB3FBE35266}" srcOrd="0" destOrd="0" presId="urn:microsoft.com/office/officeart/2005/8/layout/lProcess3"/>
    <dgm:cxn modelId="{A8BF979F-EF78-C244-ABE8-827FA3F25048}" type="presOf" srcId="{B8F0FFB5-52B0-FA45-9412-140CAEECE8BB}" destId="{78DACAE4-B421-2245-B232-3BC0D9C6AF7E}" srcOrd="0" destOrd="0" presId="urn:microsoft.com/office/officeart/2005/8/layout/lProcess3"/>
    <dgm:cxn modelId="{BDE68BC3-B5CB-954D-99FE-880F9B072E99}" type="presOf" srcId="{8C90026B-9D15-3A4A-A979-C41D6D0938E1}" destId="{1601AC24-1B2A-A542-8B63-532EB4ECE5EA}" srcOrd="0" destOrd="0" presId="urn:microsoft.com/office/officeart/2005/8/layout/lProcess3"/>
    <dgm:cxn modelId="{4EE705C4-23E7-944E-B15F-6ABC07B3B24D}" srcId="{19E9D19C-B242-0443-B814-A1099EB04881}" destId="{9078D74C-9083-5B44-B375-8778207658D9}" srcOrd="0" destOrd="0" parTransId="{0D02FF8A-86B3-7B45-8ED9-0A1E0B7C7241}" sibTransId="{08024183-6F90-C646-9A35-624CBC70515F}"/>
    <dgm:cxn modelId="{469CF9F5-96E8-4946-B6B9-42DB54C6440F}" srcId="{4E0841FA-BA60-254D-AFCA-2A1C852AB977}" destId="{12066BF6-66C2-BE4B-85B7-9EF30B0D23F3}" srcOrd="0" destOrd="0" parTransId="{EFB98E49-B54B-154A-834C-FAC798CD6948}" sibTransId="{85669EBF-BD16-4B46-A26C-6FB6616B5247}"/>
    <dgm:cxn modelId="{922E0D4E-2405-4140-83C6-60E2FB11C201}" type="presOf" srcId="{F7420CB4-63A4-5843-949A-5293C7BF92DE}" destId="{A2D20288-FE69-E346-93D0-561C6ACDA3A2}" srcOrd="0" destOrd="0" presId="urn:microsoft.com/office/officeart/2005/8/layout/lProcess3"/>
    <dgm:cxn modelId="{94588B0A-4B4C-CE42-817F-A31996FFD9FD}" srcId="{69B6055F-3D84-9D41-92C8-0B4F10ACDBD4}" destId="{19E9D19C-B242-0443-B814-A1099EB04881}" srcOrd="1" destOrd="0" parTransId="{B52EED23-AD5C-7844-B968-104EB448397F}" sibTransId="{8AD7D91A-92D2-8146-A74D-13FFB559332B}"/>
    <dgm:cxn modelId="{1264A013-70A3-4100-AE5B-572318288669}" srcId="{69B6055F-3D84-9D41-92C8-0B4F10ACDBD4}" destId="{A03C1441-6E21-4C03-B96A-3365A6506E57}" srcOrd="2" destOrd="0" parTransId="{C9C88451-F381-4E3A-B9EF-F961B9FE2226}" sibTransId="{43AC4EE1-5AFA-46FB-BAAD-B1EB2E9EE85B}"/>
    <dgm:cxn modelId="{9AA40F8F-FCA8-034F-AA17-55114E6461BD}" type="presOf" srcId="{69B6055F-3D84-9D41-92C8-0B4F10ACDBD4}" destId="{0084828A-5C50-EC47-B0B6-D3E2783835FD}" srcOrd="0" destOrd="0" presId="urn:microsoft.com/office/officeart/2005/8/layout/lProcess3"/>
    <dgm:cxn modelId="{CFF47C73-5D9C-A545-BA60-B95DDEF6C172}" srcId="{8C90026B-9D15-3A4A-A979-C41D6D0938E1}" destId="{3D1B8741-DC72-074C-A0E9-34E44C8C5EA8}" srcOrd="0" destOrd="0" parTransId="{E6C15D4F-7CA7-314F-B66A-0D1AD23E422A}" sibTransId="{400FCBAB-6CC4-BE4A-B801-E4C894403979}"/>
    <dgm:cxn modelId="{B079AEEE-9F22-3744-9086-89D7506BE943}" type="presOf" srcId="{12066BF6-66C2-BE4B-85B7-9EF30B0D23F3}" destId="{A7AF99BD-981E-D144-9DD0-EACDF63DBBCB}" srcOrd="0" destOrd="0" presId="urn:microsoft.com/office/officeart/2005/8/layout/lProcess3"/>
    <dgm:cxn modelId="{4FA18B27-79E4-984C-B59A-582227199521}" type="presOf" srcId="{365FFFF1-7203-3A4A-99B4-6631A1284F5E}" destId="{D28483FD-BB62-6045-8EEB-D4F519A9F4CB}" srcOrd="0" destOrd="0" presId="urn:microsoft.com/office/officeart/2005/8/layout/lProcess3"/>
    <dgm:cxn modelId="{97163422-3202-CD45-AE49-D4C589B8FC8D}" type="presOf" srcId="{4E0841FA-BA60-254D-AFCA-2A1C852AB977}" destId="{F1733B6F-FC74-FD4B-8363-00F11EACAC89}" srcOrd="0" destOrd="0" presId="urn:microsoft.com/office/officeart/2005/8/layout/lProcess3"/>
    <dgm:cxn modelId="{0F47776D-D55F-4B1A-BD50-7D13D47975D7}" srcId="{A03C1441-6E21-4C03-B96A-3365A6506E57}" destId="{C3B398DA-B502-455B-8729-04A0BB535966}" srcOrd="0" destOrd="0" parTransId="{828191DA-CE4F-41A9-8A7B-3B6ADB30158D}" sibTransId="{40E51FE9-38A1-45F7-A79F-2F849B57D493}"/>
    <dgm:cxn modelId="{A223B19D-FBC5-B843-983B-BA17C3EF5264}" srcId="{B8F0FFB5-52B0-FA45-9412-140CAEECE8BB}" destId="{8A1516B8-FAAE-B040-AC02-12D1329A14F4}" srcOrd="0" destOrd="0" parTransId="{6082958D-6442-104D-93EB-3A95CE87B5C8}" sibTransId="{654AD4E0-C1D4-2D41-B9F1-F2950D604682}"/>
    <dgm:cxn modelId="{86A06559-EED5-48D1-8E35-F907EBD94986}" type="presOf" srcId="{A03C1441-6E21-4C03-B96A-3365A6506E57}" destId="{FBCC1E7C-7789-4790-8231-9AC762156634}" srcOrd="0" destOrd="0" presId="urn:microsoft.com/office/officeart/2005/8/layout/lProcess3"/>
    <dgm:cxn modelId="{AD20AF14-5753-C147-BADB-84660DD2A669}" srcId="{69B6055F-3D84-9D41-92C8-0B4F10ACDBD4}" destId="{D77E948D-F93D-DF49-B0E2-8D61380AAA36}" srcOrd="0" destOrd="0" parTransId="{53132FF0-93A2-1449-9D65-33E2A888317E}" sibTransId="{0EAEBBB3-8A10-3F47-8F28-0F489C3E350E}"/>
    <dgm:cxn modelId="{7C8BD617-F120-5145-851F-846852619787}" type="presOf" srcId="{3D1B8741-DC72-074C-A0E9-34E44C8C5EA8}" destId="{67CBB00F-2F5A-BA46-B0D4-FEA1B2E2B70E}" srcOrd="0" destOrd="0" presId="urn:microsoft.com/office/officeart/2005/8/layout/lProcess3"/>
    <dgm:cxn modelId="{353412BF-29CC-4C58-ADA2-B419911BF439}" type="presOf" srcId="{C3B398DA-B502-455B-8729-04A0BB535966}" destId="{7337808B-D303-494B-B8BA-E54773D9AB4F}" srcOrd="0" destOrd="0" presId="urn:microsoft.com/office/officeart/2005/8/layout/lProcess3"/>
    <dgm:cxn modelId="{36ECEB2F-E4ED-0540-9E2F-9168B91B18FE}" srcId="{69B6055F-3D84-9D41-92C8-0B4F10ACDBD4}" destId="{4E0841FA-BA60-254D-AFCA-2A1C852AB977}" srcOrd="5" destOrd="0" parTransId="{AFA744E1-5715-3B4C-BB8C-B4BDF7AEC58B}" sibTransId="{EEF1A3ED-AFE2-1941-B125-68D71FE35915}"/>
    <dgm:cxn modelId="{F8FF60CC-50E4-CD4F-B4F8-C909FA11AD7D}" type="presOf" srcId="{8A1516B8-FAAE-B040-AC02-12D1329A14F4}" destId="{37FBFAE8-140D-1240-AAD5-8EC78A22F03A}" srcOrd="0" destOrd="0" presId="urn:microsoft.com/office/officeart/2005/8/layout/lProcess3"/>
    <dgm:cxn modelId="{BE4758BA-0DD7-9F42-B260-524BC4ED7907}" type="presParOf" srcId="{0084828A-5C50-EC47-B0B6-D3E2783835FD}" destId="{219E1271-BB3B-FC47-8E88-058CB6A1B039}" srcOrd="0" destOrd="0" presId="urn:microsoft.com/office/officeart/2005/8/layout/lProcess3"/>
    <dgm:cxn modelId="{87716059-DB55-4747-96E5-E4CB6DF9E76D}" type="presParOf" srcId="{219E1271-BB3B-FC47-8E88-058CB6A1B039}" destId="{C7237922-0EE9-8B4C-9418-09210A772582}" srcOrd="0" destOrd="0" presId="urn:microsoft.com/office/officeart/2005/8/layout/lProcess3"/>
    <dgm:cxn modelId="{F08A2B08-3269-A942-A26C-033836AED034}" type="presParOf" srcId="{219E1271-BB3B-FC47-8E88-058CB6A1B039}" destId="{72E00E55-7B12-1743-800F-2087B87EF57A}" srcOrd="1" destOrd="0" presId="urn:microsoft.com/office/officeart/2005/8/layout/lProcess3"/>
    <dgm:cxn modelId="{A4BC2DAC-AB5C-114D-80AB-05B00C9D2372}" type="presParOf" srcId="{219E1271-BB3B-FC47-8E88-058CB6A1B039}" destId="{309CD1A3-906A-224C-8846-29FFA5B1472C}" srcOrd="2" destOrd="0" presId="urn:microsoft.com/office/officeart/2005/8/layout/lProcess3"/>
    <dgm:cxn modelId="{89A292CD-D617-DF4C-B878-638EBF9738F1}" type="presParOf" srcId="{0084828A-5C50-EC47-B0B6-D3E2783835FD}" destId="{7E95FD30-8FBC-6244-99E8-C2E6C0812F64}" srcOrd="1" destOrd="0" presId="urn:microsoft.com/office/officeart/2005/8/layout/lProcess3"/>
    <dgm:cxn modelId="{2B703149-D29C-CC42-A9A4-041171966713}" type="presParOf" srcId="{0084828A-5C50-EC47-B0B6-D3E2783835FD}" destId="{E8B3F023-B294-A241-89F8-1058647AEF52}" srcOrd="2" destOrd="0" presId="urn:microsoft.com/office/officeart/2005/8/layout/lProcess3"/>
    <dgm:cxn modelId="{FCFF0166-187A-764C-BDC3-A4B4A0FED91E}" type="presParOf" srcId="{E8B3F023-B294-A241-89F8-1058647AEF52}" destId="{0481FDFA-4E92-1548-B50C-8CF3EE90C571}" srcOrd="0" destOrd="0" presId="urn:microsoft.com/office/officeart/2005/8/layout/lProcess3"/>
    <dgm:cxn modelId="{CC5194D0-C1E8-D645-A6AC-E1BAA5047194}" type="presParOf" srcId="{E8B3F023-B294-A241-89F8-1058647AEF52}" destId="{1EC5B2D5-006C-394A-AC98-376C2F420A7D}" srcOrd="1" destOrd="0" presId="urn:microsoft.com/office/officeart/2005/8/layout/lProcess3"/>
    <dgm:cxn modelId="{1E34D18D-5438-4F4E-BB53-943917E51F91}" type="presParOf" srcId="{E8B3F023-B294-A241-89F8-1058647AEF52}" destId="{0BF9E714-A593-7146-88F9-5BB3FBE35266}" srcOrd="2" destOrd="0" presId="urn:microsoft.com/office/officeart/2005/8/layout/lProcess3"/>
    <dgm:cxn modelId="{B2186095-0E80-8D41-8A14-098C9B0107FC}" type="presParOf" srcId="{0084828A-5C50-EC47-B0B6-D3E2783835FD}" destId="{376F24A2-AE20-2740-8935-C3BC5B7A2FD3}" srcOrd="3" destOrd="0" presId="urn:microsoft.com/office/officeart/2005/8/layout/lProcess3"/>
    <dgm:cxn modelId="{8B90333B-70A8-46FC-92B7-DFCC6B12E5B9}" type="presParOf" srcId="{0084828A-5C50-EC47-B0B6-D3E2783835FD}" destId="{F6470F6B-8E50-4D1A-BB7C-DCA5B2264A16}" srcOrd="4" destOrd="0" presId="urn:microsoft.com/office/officeart/2005/8/layout/lProcess3"/>
    <dgm:cxn modelId="{0D694689-8641-42AA-A2E8-9751B4DDDB33}" type="presParOf" srcId="{F6470F6B-8E50-4D1A-BB7C-DCA5B2264A16}" destId="{FBCC1E7C-7789-4790-8231-9AC762156634}" srcOrd="0" destOrd="0" presId="urn:microsoft.com/office/officeart/2005/8/layout/lProcess3"/>
    <dgm:cxn modelId="{C6D75A02-04FF-4897-96EE-6043B71A6C1C}" type="presParOf" srcId="{F6470F6B-8E50-4D1A-BB7C-DCA5B2264A16}" destId="{DA7BEE5B-5CF1-4847-B471-8C4BB91141D7}" srcOrd="1" destOrd="0" presId="urn:microsoft.com/office/officeart/2005/8/layout/lProcess3"/>
    <dgm:cxn modelId="{827DC404-5CA9-4FD0-840A-BC390B8B18BA}" type="presParOf" srcId="{F6470F6B-8E50-4D1A-BB7C-DCA5B2264A16}" destId="{7337808B-D303-494B-B8BA-E54773D9AB4F}" srcOrd="2" destOrd="0" presId="urn:microsoft.com/office/officeart/2005/8/layout/lProcess3"/>
    <dgm:cxn modelId="{93D2E811-89C8-4034-88C1-38C15B18E70A}" type="presParOf" srcId="{0084828A-5C50-EC47-B0B6-D3E2783835FD}" destId="{BA3FFFBB-99B7-47A2-819F-439B475A22F0}" srcOrd="5" destOrd="0" presId="urn:microsoft.com/office/officeart/2005/8/layout/lProcess3"/>
    <dgm:cxn modelId="{0CB923F5-43F4-3645-9E99-4475DC861393}" type="presParOf" srcId="{0084828A-5C50-EC47-B0B6-D3E2783835FD}" destId="{D61C3EA6-9DDB-1C41-A359-20C87EFF83E0}" srcOrd="6" destOrd="0" presId="urn:microsoft.com/office/officeart/2005/8/layout/lProcess3"/>
    <dgm:cxn modelId="{212CE8D4-E96A-7F41-9D93-438A8860E821}" type="presParOf" srcId="{D61C3EA6-9DDB-1C41-A359-20C87EFF83E0}" destId="{A2D20288-FE69-E346-93D0-561C6ACDA3A2}" srcOrd="0" destOrd="0" presId="urn:microsoft.com/office/officeart/2005/8/layout/lProcess3"/>
    <dgm:cxn modelId="{7FCACD98-99F9-8940-B20C-DDC7D3183EFD}" type="presParOf" srcId="{D61C3EA6-9DDB-1C41-A359-20C87EFF83E0}" destId="{30A70AD1-255C-4240-9727-96E05FA75C47}" srcOrd="1" destOrd="0" presId="urn:microsoft.com/office/officeart/2005/8/layout/lProcess3"/>
    <dgm:cxn modelId="{71951CAD-2EEC-0840-98A6-55EE264C8368}" type="presParOf" srcId="{D61C3EA6-9DDB-1C41-A359-20C87EFF83E0}" destId="{D28483FD-BB62-6045-8EEB-D4F519A9F4CB}" srcOrd="2" destOrd="0" presId="urn:microsoft.com/office/officeart/2005/8/layout/lProcess3"/>
    <dgm:cxn modelId="{7CC31566-592B-EB40-ABB0-A14DCAD5D2FE}" type="presParOf" srcId="{0084828A-5C50-EC47-B0B6-D3E2783835FD}" destId="{66560A48-4F56-964A-B7C9-D098515B1F19}" srcOrd="7" destOrd="0" presId="urn:microsoft.com/office/officeart/2005/8/layout/lProcess3"/>
    <dgm:cxn modelId="{7ED3C859-607C-FF46-8C1C-D722D8FC2A39}" type="presParOf" srcId="{0084828A-5C50-EC47-B0B6-D3E2783835FD}" destId="{84FAE64F-86DF-324C-A502-BA1DBF143C91}" srcOrd="8" destOrd="0" presId="urn:microsoft.com/office/officeart/2005/8/layout/lProcess3"/>
    <dgm:cxn modelId="{1AEF4E80-8056-064D-B3C3-F3DA31C1B47B}" type="presParOf" srcId="{84FAE64F-86DF-324C-A502-BA1DBF143C91}" destId="{78DACAE4-B421-2245-B232-3BC0D9C6AF7E}" srcOrd="0" destOrd="0" presId="urn:microsoft.com/office/officeart/2005/8/layout/lProcess3"/>
    <dgm:cxn modelId="{F076282E-9D41-A744-8D67-1480F4796D7A}" type="presParOf" srcId="{84FAE64F-86DF-324C-A502-BA1DBF143C91}" destId="{EB52E162-3BFB-FC4E-9326-06F6A0D28B57}" srcOrd="1" destOrd="0" presId="urn:microsoft.com/office/officeart/2005/8/layout/lProcess3"/>
    <dgm:cxn modelId="{BB51C9E6-852D-C940-AE57-DD226AC2D51A}" type="presParOf" srcId="{84FAE64F-86DF-324C-A502-BA1DBF143C91}" destId="{37FBFAE8-140D-1240-AAD5-8EC78A22F03A}" srcOrd="2" destOrd="0" presId="urn:microsoft.com/office/officeart/2005/8/layout/lProcess3"/>
    <dgm:cxn modelId="{D48A8199-BF5F-F942-9CF8-EFE658627ADA}" type="presParOf" srcId="{0084828A-5C50-EC47-B0B6-D3E2783835FD}" destId="{DE18D51F-8FA5-924D-A648-7DE59CB5B061}" srcOrd="9" destOrd="0" presId="urn:microsoft.com/office/officeart/2005/8/layout/lProcess3"/>
    <dgm:cxn modelId="{CCE5A1E0-05CD-6F40-A979-E86990A89A43}" type="presParOf" srcId="{0084828A-5C50-EC47-B0B6-D3E2783835FD}" destId="{91382807-89EC-3349-AD49-3397D983FD64}" srcOrd="10" destOrd="0" presId="urn:microsoft.com/office/officeart/2005/8/layout/lProcess3"/>
    <dgm:cxn modelId="{00EB618E-8CFB-6749-BD69-185EE27E7037}" type="presParOf" srcId="{91382807-89EC-3349-AD49-3397D983FD64}" destId="{F1733B6F-FC74-FD4B-8363-00F11EACAC89}" srcOrd="0" destOrd="0" presId="urn:microsoft.com/office/officeart/2005/8/layout/lProcess3"/>
    <dgm:cxn modelId="{8D39FBD8-543F-814D-BB07-3A9A2728B5CF}" type="presParOf" srcId="{91382807-89EC-3349-AD49-3397D983FD64}" destId="{ECF35B95-19D1-5A46-81EC-BDC6482D97DE}" srcOrd="1" destOrd="0" presId="urn:microsoft.com/office/officeart/2005/8/layout/lProcess3"/>
    <dgm:cxn modelId="{CF181196-D25A-7E46-8A6B-D5DAF2462118}" type="presParOf" srcId="{91382807-89EC-3349-AD49-3397D983FD64}" destId="{A7AF99BD-981E-D144-9DD0-EACDF63DBBCB}" srcOrd="2" destOrd="0" presId="urn:microsoft.com/office/officeart/2005/8/layout/lProcess3"/>
    <dgm:cxn modelId="{66874333-0B54-BB47-BC33-7E8EAADF4E06}" type="presParOf" srcId="{0084828A-5C50-EC47-B0B6-D3E2783835FD}" destId="{2FA33B21-5874-E944-85A6-EBCA1D225197}" srcOrd="11" destOrd="0" presId="urn:microsoft.com/office/officeart/2005/8/layout/lProcess3"/>
    <dgm:cxn modelId="{7B34B7C7-F9FE-0943-ADBE-37AE8A6402DF}" type="presParOf" srcId="{0084828A-5C50-EC47-B0B6-D3E2783835FD}" destId="{09B7E289-5912-7647-89D4-CC2D9CF0563E}" srcOrd="12" destOrd="0" presId="urn:microsoft.com/office/officeart/2005/8/layout/lProcess3"/>
    <dgm:cxn modelId="{BFD0915A-813C-B041-BA8D-D08DA7502B55}" type="presParOf" srcId="{09B7E289-5912-7647-89D4-CC2D9CF0563E}" destId="{1601AC24-1B2A-A542-8B63-532EB4ECE5EA}" srcOrd="0" destOrd="0" presId="urn:microsoft.com/office/officeart/2005/8/layout/lProcess3"/>
    <dgm:cxn modelId="{7B2DCE8B-797B-2344-B693-2EADFBE0DFFE}" type="presParOf" srcId="{09B7E289-5912-7647-89D4-CC2D9CF0563E}" destId="{125CF741-C8B0-9943-96BE-4AD4DCF60477}" srcOrd="1" destOrd="0" presId="urn:microsoft.com/office/officeart/2005/8/layout/lProcess3"/>
    <dgm:cxn modelId="{5DD47BE1-2826-1C44-9A36-BEF311710C5C}" type="presParOf" srcId="{09B7E289-5912-7647-89D4-CC2D9CF0563E}" destId="{67CBB00F-2F5A-BA46-B0D4-FEA1B2E2B70E}"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77C40-224B-4963-917B-C0AB3EFA6398}" type="doc">
      <dgm:prSet loTypeId="urn:microsoft.com/office/officeart/2005/8/layout/pyramid3" loCatId="pyramid" qsTypeId="urn:microsoft.com/office/officeart/2005/8/quickstyle/3d3" qsCatId="3D" csTypeId="urn:microsoft.com/office/officeart/2005/8/colors/accent1_2" csCatId="accent1" phldr="1"/>
      <dgm:spPr/>
    </dgm:pt>
    <dgm:pt modelId="{EA28C51F-D685-4D51-B8F3-6AD346E74D60}" type="pres">
      <dgm:prSet presAssocID="{E9177C40-224B-4963-917B-C0AB3EFA6398}" presName="Name0" presStyleCnt="0">
        <dgm:presLayoutVars>
          <dgm:dir/>
          <dgm:animLvl val="lvl"/>
          <dgm:resizeHandles val="exact"/>
        </dgm:presLayoutVars>
      </dgm:prSet>
      <dgm:spPr/>
    </dgm:pt>
  </dgm:ptLst>
  <dgm:cxnLst>
    <dgm:cxn modelId="{355C0945-777B-449C-9C17-AEF3BBDA0CD3}" type="presOf" srcId="{E9177C40-224B-4963-917B-C0AB3EFA6398}" destId="{EA28C51F-D685-4D51-B8F3-6AD346E74D60}" srcOrd="0"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CB7CCF-2588-4D91-8B13-5163854CEFD3}" type="doc">
      <dgm:prSet loTypeId="urn:microsoft.com/office/officeart/2005/8/layout/pyramid3" loCatId="pyramid" qsTypeId="urn:microsoft.com/office/officeart/2005/8/quickstyle/simple1" qsCatId="simple" csTypeId="urn:microsoft.com/office/officeart/2005/8/colors/accent1_2" csCatId="accent1" phldr="1"/>
      <dgm:spPr/>
    </dgm:pt>
    <dgm:pt modelId="{E614B138-B12C-48C6-8002-A7739AEDCBE9}">
      <dgm:prSet phldrT="[Text]"/>
      <dgm:spPr>
        <a:solidFill>
          <a:srgbClr val="7030A0">
            <a:alpha val="30672"/>
          </a:srgbClr>
        </a:solidFill>
      </dgm:spPr>
      <dgm:t>
        <a:bodyPr/>
        <a:lstStyle/>
        <a:p>
          <a:r>
            <a:rPr lang="en-GB"/>
            <a:t>Problem solving capacity</a:t>
          </a:r>
        </a:p>
      </dgm:t>
    </dgm:pt>
    <dgm:pt modelId="{18D9F5A7-6DF3-43BF-9686-C00713FDE1F1}" type="parTrans" cxnId="{146721BB-611B-421D-B363-74494410DE1B}">
      <dgm:prSet/>
      <dgm:spPr/>
      <dgm:t>
        <a:bodyPr/>
        <a:lstStyle/>
        <a:p>
          <a:endParaRPr lang="en-GB"/>
        </a:p>
      </dgm:t>
    </dgm:pt>
    <dgm:pt modelId="{3A302056-6D10-41B6-91A7-93EEC699FC91}" type="sibTrans" cxnId="{146721BB-611B-421D-B363-74494410DE1B}">
      <dgm:prSet/>
      <dgm:spPr/>
      <dgm:t>
        <a:bodyPr/>
        <a:lstStyle/>
        <a:p>
          <a:endParaRPr lang="en-GB"/>
        </a:p>
      </dgm:t>
    </dgm:pt>
    <dgm:pt modelId="{6618FA38-1690-4C53-B479-A99CE251E104}">
      <dgm:prSet phldrT="[Text]" custT="1"/>
      <dgm:spPr>
        <a:solidFill>
          <a:srgbClr val="7030A0">
            <a:alpha val="30672"/>
          </a:srgbClr>
        </a:solidFill>
      </dgm:spPr>
      <dgm:t>
        <a:bodyPr/>
        <a:lstStyle/>
        <a:p>
          <a:r>
            <a:rPr lang="en-GB" sz="3600"/>
            <a:t>Some capacity</a:t>
          </a:r>
        </a:p>
      </dgm:t>
    </dgm:pt>
    <dgm:pt modelId="{F4B91E82-64B9-4258-A505-33909AB054A7}" type="parTrans" cxnId="{8F0E1330-CF7F-4177-831A-94522E3F8AAB}">
      <dgm:prSet/>
      <dgm:spPr/>
      <dgm:t>
        <a:bodyPr/>
        <a:lstStyle/>
        <a:p>
          <a:endParaRPr lang="en-GB"/>
        </a:p>
      </dgm:t>
    </dgm:pt>
    <dgm:pt modelId="{D29AC304-6F72-4678-9BD2-B71EAF35425D}" type="sibTrans" cxnId="{8F0E1330-CF7F-4177-831A-94522E3F8AAB}">
      <dgm:prSet/>
      <dgm:spPr/>
      <dgm:t>
        <a:bodyPr/>
        <a:lstStyle/>
        <a:p>
          <a:endParaRPr lang="en-GB"/>
        </a:p>
      </dgm:t>
    </dgm:pt>
    <dgm:pt modelId="{2AF3DAAF-396D-4DDC-8C55-2F7FEB969440}">
      <dgm:prSet phldrT="[Text]" custT="1"/>
      <dgm:spPr>
        <a:solidFill>
          <a:srgbClr val="7030A0">
            <a:alpha val="30672"/>
          </a:srgbClr>
        </a:solidFill>
      </dgm:spPr>
      <dgm:t>
        <a:bodyPr anchor="t"/>
        <a:lstStyle/>
        <a:p>
          <a:r>
            <a:rPr lang="en-GB" sz="2400"/>
            <a:t>Reduced</a:t>
          </a:r>
        </a:p>
        <a:p>
          <a:r>
            <a:rPr lang="en-GB" sz="2400"/>
            <a:t> capacity</a:t>
          </a:r>
        </a:p>
      </dgm:t>
    </dgm:pt>
    <dgm:pt modelId="{68F1278C-EBC6-40BD-8AD8-8AA5AFFC4C2E}" type="parTrans" cxnId="{2D49C7EC-51A0-4346-8563-BF0D9EF11813}">
      <dgm:prSet/>
      <dgm:spPr/>
      <dgm:t>
        <a:bodyPr/>
        <a:lstStyle/>
        <a:p>
          <a:endParaRPr lang="en-GB"/>
        </a:p>
      </dgm:t>
    </dgm:pt>
    <dgm:pt modelId="{11EF3138-7FC9-4CD5-9CD4-E318CAE3C3F5}" type="sibTrans" cxnId="{2D49C7EC-51A0-4346-8563-BF0D9EF11813}">
      <dgm:prSet/>
      <dgm:spPr/>
      <dgm:t>
        <a:bodyPr/>
        <a:lstStyle/>
        <a:p>
          <a:endParaRPr lang="en-GB"/>
        </a:p>
      </dgm:t>
    </dgm:pt>
    <dgm:pt modelId="{EB43221F-712D-4ED5-BCEE-5864D2CC17EC}" type="pres">
      <dgm:prSet presAssocID="{B6CB7CCF-2588-4D91-8B13-5163854CEFD3}" presName="Name0" presStyleCnt="0">
        <dgm:presLayoutVars>
          <dgm:dir/>
          <dgm:animLvl val="lvl"/>
          <dgm:resizeHandles val="exact"/>
        </dgm:presLayoutVars>
      </dgm:prSet>
      <dgm:spPr/>
    </dgm:pt>
    <dgm:pt modelId="{BDF85285-540A-4EEE-B4A4-F6039ADA6AA4}" type="pres">
      <dgm:prSet presAssocID="{E614B138-B12C-48C6-8002-A7739AEDCBE9}" presName="Name8" presStyleCnt="0"/>
      <dgm:spPr/>
    </dgm:pt>
    <dgm:pt modelId="{7370125F-9B1C-4D02-9D61-892FD2908EE4}" type="pres">
      <dgm:prSet presAssocID="{E614B138-B12C-48C6-8002-A7739AEDCBE9}" presName="level" presStyleLbl="node1" presStyleIdx="0" presStyleCnt="3">
        <dgm:presLayoutVars>
          <dgm:chMax val="1"/>
          <dgm:bulletEnabled val="1"/>
        </dgm:presLayoutVars>
      </dgm:prSet>
      <dgm:spPr/>
      <dgm:t>
        <a:bodyPr/>
        <a:lstStyle/>
        <a:p>
          <a:endParaRPr lang="en-US"/>
        </a:p>
      </dgm:t>
    </dgm:pt>
    <dgm:pt modelId="{0BEBD39A-30C9-4C8E-92FC-AFA6F41FCA3F}" type="pres">
      <dgm:prSet presAssocID="{E614B138-B12C-48C6-8002-A7739AEDCBE9}" presName="levelTx" presStyleLbl="revTx" presStyleIdx="0" presStyleCnt="0">
        <dgm:presLayoutVars>
          <dgm:chMax val="1"/>
          <dgm:bulletEnabled val="1"/>
        </dgm:presLayoutVars>
      </dgm:prSet>
      <dgm:spPr/>
      <dgm:t>
        <a:bodyPr/>
        <a:lstStyle/>
        <a:p>
          <a:endParaRPr lang="en-US"/>
        </a:p>
      </dgm:t>
    </dgm:pt>
    <dgm:pt modelId="{A68921B5-0933-4ADE-BB6D-A81F1BAABE07}" type="pres">
      <dgm:prSet presAssocID="{6618FA38-1690-4C53-B479-A99CE251E104}" presName="Name8" presStyleCnt="0"/>
      <dgm:spPr/>
    </dgm:pt>
    <dgm:pt modelId="{51111226-5513-4196-A664-BAF9A9538836}" type="pres">
      <dgm:prSet presAssocID="{6618FA38-1690-4C53-B479-A99CE251E104}" presName="level" presStyleLbl="node1" presStyleIdx="1" presStyleCnt="3">
        <dgm:presLayoutVars>
          <dgm:chMax val="1"/>
          <dgm:bulletEnabled val="1"/>
        </dgm:presLayoutVars>
      </dgm:prSet>
      <dgm:spPr/>
      <dgm:t>
        <a:bodyPr/>
        <a:lstStyle/>
        <a:p>
          <a:endParaRPr lang="en-US"/>
        </a:p>
      </dgm:t>
    </dgm:pt>
    <dgm:pt modelId="{A5B0B8FC-8F51-4A5D-94E3-0A6707F90A5A}" type="pres">
      <dgm:prSet presAssocID="{6618FA38-1690-4C53-B479-A99CE251E104}" presName="levelTx" presStyleLbl="revTx" presStyleIdx="0" presStyleCnt="0">
        <dgm:presLayoutVars>
          <dgm:chMax val="1"/>
          <dgm:bulletEnabled val="1"/>
        </dgm:presLayoutVars>
      </dgm:prSet>
      <dgm:spPr/>
      <dgm:t>
        <a:bodyPr/>
        <a:lstStyle/>
        <a:p>
          <a:endParaRPr lang="en-US"/>
        </a:p>
      </dgm:t>
    </dgm:pt>
    <dgm:pt modelId="{F4F25E56-EC5F-4C59-AF7A-B8ABFDD263D4}" type="pres">
      <dgm:prSet presAssocID="{2AF3DAAF-396D-4DDC-8C55-2F7FEB969440}" presName="Name8" presStyleCnt="0"/>
      <dgm:spPr/>
    </dgm:pt>
    <dgm:pt modelId="{AFE01025-513E-48E5-B9FF-0E422BAADAEC}" type="pres">
      <dgm:prSet presAssocID="{2AF3DAAF-396D-4DDC-8C55-2F7FEB969440}" presName="level" presStyleLbl="node1" presStyleIdx="2" presStyleCnt="3">
        <dgm:presLayoutVars>
          <dgm:chMax val="1"/>
          <dgm:bulletEnabled val="1"/>
        </dgm:presLayoutVars>
      </dgm:prSet>
      <dgm:spPr/>
      <dgm:t>
        <a:bodyPr/>
        <a:lstStyle/>
        <a:p>
          <a:endParaRPr lang="en-US"/>
        </a:p>
      </dgm:t>
    </dgm:pt>
    <dgm:pt modelId="{DBCB5E8B-0FB6-4383-AAF6-BFF3CABC0B34}" type="pres">
      <dgm:prSet presAssocID="{2AF3DAAF-396D-4DDC-8C55-2F7FEB969440}" presName="levelTx" presStyleLbl="revTx" presStyleIdx="0" presStyleCnt="0">
        <dgm:presLayoutVars>
          <dgm:chMax val="1"/>
          <dgm:bulletEnabled val="1"/>
        </dgm:presLayoutVars>
      </dgm:prSet>
      <dgm:spPr/>
      <dgm:t>
        <a:bodyPr/>
        <a:lstStyle/>
        <a:p>
          <a:endParaRPr lang="en-US"/>
        </a:p>
      </dgm:t>
    </dgm:pt>
  </dgm:ptLst>
  <dgm:cxnLst>
    <dgm:cxn modelId="{48B7E9E0-A63C-4120-A234-7F36D01511EC}" type="presOf" srcId="{2AF3DAAF-396D-4DDC-8C55-2F7FEB969440}" destId="{DBCB5E8B-0FB6-4383-AAF6-BFF3CABC0B34}" srcOrd="1" destOrd="0" presId="urn:microsoft.com/office/officeart/2005/8/layout/pyramid3"/>
    <dgm:cxn modelId="{C5F613A7-BC3B-401C-B425-90BD58215465}" type="presOf" srcId="{B6CB7CCF-2588-4D91-8B13-5163854CEFD3}" destId="{EB43221F-712D-4ED5-BCEE-5864D2CC17EC}" srcOrd="0" destOrd="0" presId="urn:microsoft.com/office/officeart/2005/8/layout/pyramid3"/>
    <dgm:cxn modelId="{18364D14-011D-4BC8-9400-E918CA084043}" type="presOf" srcId="{6618FA38-1690-4C53-B479-A99CE251E104}" destId="{51111226-5513-4196-A664-BAF9A9538836}" srcOrd="0" destOrd="0" presId="urn:microsoft.com/office/officeart/2005/8/layout/pyramid3"/>
    <dgm:cxn modelId="{37AF3D0D-360B-480A-8ABF-CA95768236FC}" type="presOf" srcId="{6618FA38-1690-4C53-B479-A99CE251E104}" destId="{A5B0B8FC-8F51-4A5D-94E3-0A6707F90A5A}" srcOrd="1" destOrd="0" presId="urn:microsoft.com/office/officeart/2005/8/layout/pyramid3"/>
    <dgm:cxn modelId="{2D49C7EC-51A0-4346-8563-BF0D9EF11813}" srcId="{B6CB7CCF-2588-4D91-8B13-5163854CEFD3}" destId="{2AF3DAAF-396D-4DDC-8C55-2F7FEB969440}" srcOrd="2" destOrd="0" parTransId="{68F1278C-EBC6-40BD-8AD8-8AA5AFFC4C2E}" sibTransId="{11EF3138-7FC9-4CD5-9CD4-E318CAE3C3F5}"/>
    <dgm:cxn modelId="{146721BB-611B-421D-B363-74494410DE1B}" srcId="{B6CB7CCF-2588-4D91-8B13-5163854CEFD3}" destId="{E614B138-B12C-48C6-8002-A7739AEDCBE9}" srcOrd="0" destOrd="0" parTransId="{18D9F5A7-6DF3-43BF-9686-C00713FDE1F1}" sibTransId="{3A302056-6D10-41B6-91A7-93EEC699FC91}"/>
    <dgm:cxn modelId="{B88EEDCD-69EA-459A-9F4B-8F3D8DEA8818}" type="presOf" srcId="{E614B138-B12C-48C6-8002-A7739AEDCBE9}" destId="{0BEBD39A-30C9-4C8E-92FC-AFA6F41FCA3F}" srcOrd="1" destOrd="0" presId="urn:microsoft.com/office/officeart/2005/8/layout/pyramid3"/>
    <dgm:cxn modelId="{55DB6C64-CD8E-498C-8B34-36AE2E19734F}" type="presOf" srcId="{E614B138-B12C-48C6-8002-A7739AEDCBE9}" destId="{7370125F-9B1C-4D02-9D61-892FD2908EE4}" srcOrd="0" destOrd="0" presId="urn:microsoft.com/office/officeart/2005/8/layout/pyramid3"/>
    <dgm:cxn modelId="{1A8F4317-064A-48BC-86CF-6F4199A51F80}" type="presOf" srcId="{2AF3DAAF-396D-4DDC-8C55-2F7FEB969440}" destId="{AFE01025-513E-48E5-B9FF-0E422BAADAEC}" srcOrd="0" destOrd="0" presId="urn:microsoft.com/office/officeart/2005/8/layout/pyramid3"/>
    <dgm:cxn modelId="{8F0E1330-CF7F-4177-831A-94522E3F8AAB}" srcId="{B6CB7CCF-2588-4D91-8B13-5163854CEFD3}" destId="{6618FA38-1690-4C53-B479-A99CE251E104}" srcOrd="1" destOrd="0" parTransId="{F4B91E82-64B9-4258-A505-33909AB054A7}" sibTransId="{D29AC304-6F72-4678-9BD2-B71EAF35425D}"/>
    <dgm:cxn modelId="{0447643E-6310-41BB-A2EF-EE8907B3E260}" type="presParOf" srcId="{EB43221F-712D-4ED5-BCEE-5864D2CC17EC}" destId="{BDF85285-540A-4EEE-B4A4-F6039ADA6AA4}" srcOrd="0" destOrd="0" presId="urn:microsoft.com/office/officeart/2005/8/layout/pyramid3"/>
    <dgm:cxn modelId="{BAD64FB7-1FDF-4777-BC0A-EA6BBFB99FAA}" type="presParOf" srcId="{BDF85285-540A-4EEE-B4A4-F6039ADA6AA4}" destId="{7370125F-9B1C-4D02-9D61-892FD2908EE4}" srcOrd="0" destOrd="0" presId="urn:microsoft.com/office/officeart/2005/8/layout/pyramid3"/>
    <dgm:cxn modelId="{A5E19FBD-280F-424F-ADF1-7AEC02C52B97}" type="presParOf" srcId="{BDF85285-540A-4EEE-B4A4-F6039ADA6AA4}" destId="{0BEBD39A-30C9-4C8E-92FC-AFA6F41FCA3F}" srcOrd="1" destOrd="0" presId="urn:microsoft.com/office/officeart/2005/8/layout/pyramid3"/>
    <dgm:cxn modelId="{BA020549-26E6-463F-BB96-EB4C3CF77F0A}" type="presParOf" srcId="{EB43221F-712D-4ED5-BCEE-5864D2CC17EC}" destId="{A68921B5-0933-4ADE-BB6D-A81F1BAABE07}" srcOrd="1" destOrd="0" presId="urn:microsoft.com/office/officeart/2005/8/layout/pyramid3"/>
    <dgm:cxn modelId="{471C4B3E-36EF-485B-87F3-C55E9CAF6E36}" type="presParOf" srcId="{A68921B5-0933-4ADE-BB6D-A81F1BAABE07}" destId="{51111226-5513-4196-A664-BAF9A9538836}" srcOrd="0" destOrd="0" presId="urn:microsoft.com/office/officeart/2005/8/layout/pyramid3"/>
    <dgm:cxn modelId="{0B48F8A1-D473-4313-B47D-888A06D46335}" type="presParOf" srcId="{A68921B5-0933-4ADE-BB6D-A81F1BAABE07}" destId="{A5B0B8FC-8F51-4A5D-94E3-0A6707F90A5A}" srcOrd="1" destOrd="0" presId="urn:microsoft.com/office/officeart/2005/8/layout/pyramid3"/>
    <dgm:cxn modelId="{7E250372-3418-45B6-8815-114472B2BDC2}" type="presParOf" srcId="{EB43221F-712D-4ED5-BCEE-5864D2CC17EC}" destId="{F4F25E56-EC5F-4C59-AF7A-B8ABFDD263D4}" srcOrd="2" destOrd="0" presId="urn:microsoft.com/office/officeart/2005/8/layout/pyramid3"/>
    <dgm:cxn modelId="{14E38BEF-94F8-4742-A938-16A4FEDEBBB9}" type="presParOf" srcId="{F4F25E56-EC5F-4C59-AF7A-B8ABFDD263D4}" destId="{AFE01025-513E-48E5-B9FF-0E422BAADAEC}" srcOrd="0" destOrd="0" presId="urn:microsoft.com/office/officeart/2005/8/layout/pyramid3"/>
    <dgm:cxn modelId="{59C17BBD-72B6-4A27-9AEB-0F2257F088B5}" type="presParOf" srcId="{F4F25E56-EC5F-4C59-AF7A-B8ABFDD263D4}" destId="{DBCB5E8B-0FB6-4383-AAF6-BFF3CABC0B34}" srcOrd="1" destOrd="0" presId="urn:microsoft.com/office/officeart/2005/8/layout/pyramid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93EA2B-3B0D-4E0A-9D26-7D107EEBF7EB}" type="doc">
      <dgm:prSet loTypeId="urn:microsoft.com/office/officeart/2005/8/layout/arrow5" loCatId="relationship" qsTypeId="urn:microsoft.com/office/officeart/2005/8/quickstyle/3d2" qsCatId="3D" csTypeId="urn:microsoft.com/office/officeart/2005/8/colors/accent1_2" csCatId="accent1" phldr="1"/>
      <dgm:spPr/>
      <dgm:t>
        <a:bodyPr/>
        <a:lstStyle/>
        <a:p>
          <a:endParaRPr lang="en-GB"/>
        </a:p>
      </dgm:t>
    </dgm:pt>
    <dgm:pt modelId="{8699882E-BCB4-4471-B21C-3F6CA0FB954F}">
      <dgm:prSet phldrT="[Text]"/>
      <dgm:spPr>
        <a:solidFill>
          <a:srgbClr val="7030A0"/>
        </a:solidFill>
      </dgm:spPr>
      <dgm:t>
        <a:bodyPr/>
        <a:lstStyle/>
        <a:p>
          <a:r>
            <a:rPr lang="en-GB"/>
            <a:t>What is Acceptable?</a:t>
          </a:r>
        </a:p>
      </dgm:t>
    </dgm:pt>
    <dgm:pt modelId="{16A2BF74-E55A-42FE-8A8D-983FCCC9EF4B}" type="parTrans" cxnId="{8E6E1BB1-DB1E-433E-892D-35B10D27B4E5}">
      <dgm:prSet/>
      <dgm:spPr/>
      <dgm:t>
        <a:bodyPr/>
        <a:lstStyle/>
        <a:p>
          <a:endParaRPr lang="en-GB"/>
        </a:p>
      </dgm:t>
    </dgm:pt>
    <dgm:pt modelId="{D23B8D87-0F06-4944-9A31-8D2ED1313F2F}" type="sibTrans" cxnId="{8E6E1BB1-DB1E-433E-892D-35B10D27B4E5}">
      <dgm:prSet/>
      <dgm:spPr/>
      <dgm:t>
        <a:bodyPr/>
        <a:lstStyle/>
        <a:p>
          <a:endParaRPr lang="en-GB"/>
        </a:p>
      </dgm:t>
    </dgm:pt>
    <dgm:pt modelId="{A99C160F-3FB1-44DA-A832-1F2F77BAB36D}">
      <dgm:prSet phldrT="[Text]"/>
      <dgm:spPr>
        <a:solidFill>
          <a:srgbClr val="7030A0"/>
        </a:solidFill>
      </dgm:spPr>
      <dgm:t>
        <a:bodyPr/>
        <a:lstStyle/>
        <a:p>
          <a:r>
            <a:rPr lang="en-GB"/>
            <a:t>What is Available?</a:t>
          </a:r>
        </a:p>
      </dgm:t>
    </dgm:pt>
    <dgm:pt modelId="{79211CD7-423E-4132-819A-B992365918BA}" type="parTrans" cxnId="{5F039E13-2CA7-4916-AB33-E8FB57266849}">
      <dgm:prSet/>
      <dgm:spPr/>
      <dgm:t>
        <a:bodyPr/>
        <a:lstStyle/>
        <a:p>
          <a:endParaRPr lang="en-GB"/>
        </a:p>
      </dgm:t>
    </dgm:pt>
    <dgm:pt modelId="{E857EF0F-F87F-4F22-AC48-5C973E32AA72}" type="sibTrans" cxnId="{5F039E13-2CA7-4916-AB33-E8FB57266849}">
      <dgm:prSet/>
      <dgm:spPr/>
      <dgm:t>
        <a:bodyPr/>
        <a:lstStyle/>
        <a:p>
          <a:endParaRPr lang="en-GB"/>
        </a:p>
      </dgm:t>
    </dgm:pt>
    <dgm:pt modelId="{CE833FB9-A882-4459-8028-54D743592687}" type="pres">
      <dgm:prSet presAssocID="{A593EA2B-3B0D-4E0A-9D26-7D107EEBF7EB}" presName="diagram" presStyleCnt="0">
        <dgm:presLayoutVars>
          <dgm:dir/>
          <dgm:resizeHandles val="exact"/>
        </dgm:presLayoutVars>
      </dgm:prSet>
      <dgm:spPr/>
      <dgm:t>
        <a:bodyPr/>
        <a:lstStyle/>
        <a:p>
          <a:endParaRPr lang="en-US"/>
        </a:p>
      </dgm:t>
    </dgm:pt>
    <dgm:pt modelId="{783C58CB-EF83-494E-8230-A6A326D102E1}" type="pres">
      <dgm:prSet presAssocID="{8699882E-BCB4-4471-B21C-3F6CA0FB954F}" presName="arrow" presStyleLbl="node1" presStyleIdx="0" presStyleCnt="2">
        <dgm:presLayoutVars>
          <dgm:bulletEnabled val="1"/>
        </dgm:presLayoutVars>
      </dgm:prSet>
      <dgm:spPr/>
      <dgm:t>
        <a:bodyPr/>
        <a:lstStyle/>
        <a:p>
          <a:endParaRPr lang="en-US"/>
        </a:p>
      </dgm:t>
    </dgm:pt>
    <dgm:pt modelId="{10B2E426-D8BA-44C5-800F-33A535B3B5FA}" type="pres">
      <dgm:prSet presAssocID="{A99C160F-3FB1-44DA-A832-1F2F77BAB36D}" presName="arrow" presStyleLbl="node1" presStyleIdx="1" presStyleCnt="2">
        <dgm:presLayoutVars>
          <dgm:bulletEnabled val="1"/>
        </dgm:presLayoutVars>
      </dgm:prSet>
      <dgm:spPr/>
      <dgm:t>
        <a:bodyPr/>
        <a:lstStyle/>
        <a:p>
          <a:endParaRPr lang="en-US"/>
        </a:p>
      </dgm:t>
    </dgm:pt>
  </dgm:ptLst>
  <dgm:cxnLst>
    <dgm:cxn modelId="{5F039E13-2CA7-4916-AB33-E8FB57266849}" srcId="{A593EA2B-3B0D-4E0A-9D26-7D107EEBF7EB}" destId="{A99C160F-3FB1-44DA-A832-1F2F77BAB36D}" srcOrd="1" destOrd="0" parTransId="{79211CD7-423E-4132-819A-B992365918BA}" sibTransId="{E857EF0F-F87F-4F22-AC48-5C973E32AA72}"/>
    <dgm:cxn modelId="{8E6E1BB1-DB1E-433E-892D-35B10D27B4E5}" srcId="{A593EA2B-3B0D-4E0A-9D26-7D107EEBF7EB}" destId="{8699882E-BCB4-4471-B21C-3F6CA0FB954F}" srcOrd="0" destOrd="0" parTransId="{16A2BF74-E55A-42FE-8A8D-983FCCC9EF4B}" sibTransId="{D23B8D87-0F06-4944-9A31-8D2ED1313F2F}"/>
    <dgm:cxn modelId="{1638FF20-F700-4EFD-A9E6-CB0018BBCB8A}" type="presOf" srcId="{A99C160F-3FB1-44DA-A832-1F2F77BAB36D}" destId="{10B2E426-D8BA-44C5-800F-33A535B3B5FA}" srcOrd="0" destOrd="0" presId="urn:microsoft.com/office/officeart/2005/8/layout/arrow5"/>
    <dgm:cxn modelId="{80A1423D-63E1-4154-BB8F-7F00D41DCB3D}" type="presOf" srcId="{A593EA2B-3B0D-4E0A-9D26-7D107EEBF7EB}" destId="{CE833FB9-A882-4459-8028-54D743592687}" srcOrd="0" destOrd="0" presId="urn:microsoft.com/office/officeart/2005/8/layout/arrow5"/>
    <dgm:cxn modelId="{EC85024C-C059-447C-A8A4-D8A6D639A578}" type="presOf" srcId="{8699882E-BCB4-4471-B21C-3F6CA0FB954F}" destId="{783C58CB-EF83-494E-8230-A6A326D102E1}" srcOrd="0" destOrd="0" presId="urn:microsoft.com/office/officeart/2005/8/layout/arrow5"/>
    <dgm:cxn modelId="{DA9612CC-423B-4357-81C5-1E8D1E649F80}" type="presParOf" srcId="{CE833FB9-A882-4459-8028-54D743592687}" destId="{783C58CB-EF83-494E-8230-A6A326D102E1}" srcOrd="0" destOrd="0" presId="urn:microsoft.com/office/officeart/2005/8/layout/arrow5"/>
    <dgm:cxn modelId="{ECF765C4-5E43-4332-B1A7-8FB7DFC362D6}" type="presParOf" srcId="{CE833FB9-A882-4459-8028-54D743592687}" destId="{10B2E426-D8BA-44C5-800F-33A535B3B5F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DBC2A6-8EF0-4679-869A-FF87E3972D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2F98EFB-82CF-4B36-A7E9-6FA83D325F5D}">
      <dgm:prSet/>
      <dgm:spPr>
        <a:solidFill>
          <a:srgbClr val="7030A0"/>
        </a:solidFill>
      </dgm:spPr>
      <dgm:t>
        <a:bodyPr/>
        <a:lstStyle/>
        <a:p>
          <a:r>
            <a:rPr lang="en-GB"/>
            <a:t>Historical</a:t>
          </a:r>
        </a:p>
      </dgm:t>
    </dgm:pt>
    <dgm:pt modelId="{969548D9-FB47-4B5E-8E8F-CC216FCEAF3B}" type="parTrans" cxnId="{7DFEC44E-66A6-4A54-92EA-E7B92968A0D1}">
      <dgm:prSet/>
      <dgm:spPr/>
      <dgm:t>
        <a:bodyPr/>
        <a:lstStyle/>
        <a:p>
          <a:endParaRPr lang="en-GB"/>
        </a:p>
      </dgm:t>
    </dgm:pt>
    <dgm:pt modelId="{D86F7AC7-8A0A-4265-A9FE-9E8F44921119}" type="sibTrans" cxnId="{7DFEC44E-66A6-4A54-92EA-E7B92968A0D1}">
      <dgm:prSet/>
      <dgm:spPr/>
      <dgm:t>
        <a:bodyPr/>
        <a:lstStyle/>
        <a:p>
          <a:endParaRPr lang="en-GB"/>
        </a:p>
      </dgm:t>
    </dgm:pt>
    <dgm:pt modelId="{411FF50B-13AB-4024-BCCD-F62C2041A211}">
      <dgm:prSet/>
      <dgm:spPr>
        <a:solidFill>
          <a:srgbClr val="7030A0"/>
        </a:solidFill>
      </dgm:spPr>
      <dgm:t>
        <a:bodyPr/>
        <a:lstStyle/>
        <a:p>
          <a:r>
            <a:rPr lang="en-GB"/>
            <a:t>Emotional Response</a:t>
          </a:r>
        </a:p>
      </dgm:t>
    </dgm:pt>
    <dgm:pt modelId="{C2D6330D-56EE-42B8-B970-FF2BEB982A16}" type="parTrans" cxnId="{D5010D80-0154-4B3D-8781-A0E7B1CCA308}">
      <dgm:prSet/>
      <dgm:spPr/>
      <dgm:t>
        <a:bodyPr/>
        <a:lstStyle/>
        <a:p>
          <a:endParaRPr lang="en-GB"/>
        </a:p>
      </dgm:t>
    </dgm:pt>
    <dgm:pt modelId="{372B9897-9238-44DD-BE66-C8FF3EFA9FE3}" type="sibTrans" cxnId="{D5010D80-0154-4B3D-8781-A0E7B1CCA308}">
      <dgm:prSet/>
      <dgm:spPr/>
      <dgm:t>
        <a:bodyPr/>
        <a:lstStyle/>
        <a:p>
          <a:endParaRPr lang="en-GB"/>
        </a:p>
      </dgm:t>
    </dgm:pt>
    <dgm:pt modelId="{D14ADCDC-5DC9-4774-8A30-F15E50E12089}">
      <dgm:prSet/>
      <dgm:spPr>
        <a:solidFill>
          <a:srgbClr val="7030A0"/>
        </a:solidFill>
      </dgm:spPr>
      <dgm:t>
        <a:bodyPr/>
        <a:lstStyle/>
        <a:p>
          <a:r>
            <a:rPr lang="en-GB"/>
            <a:t>Cognitive Response</a:t>
          </a:r>
        </a:p>
      </dgm:t>
    </dgm:pt>
    <dgm:pt modelId="{4582D1FB-5CCC-47F5-B545-67740651CCD5}" type="parTrans" cxnId="{064FC18C-6EFD-4CDE-9616-DDF46E975F13}">
      <dgm:prSet/>
      <dgm:spPr/>
      <dgm:t>
        <a:bodyPr/>
        <a:lstStyle/>
        <a:p>
          <a:endParaRPr lang="en-GB"/>
        </a:p>
      </dgm:t>
    </dgm:pt>
    <dgm:pt modelId="{954AFC30-D8C7-4191-9E20-C6AFB595A514}" type="sibTrans" cxnId="{064FC18C-6EFD-4CDE-9616-DDF46E975F13}">
      <dgm:prSet/>
      <dgm:spPr/>
      <dgm:t>
        <a:bodyPr/>
        <a:lstStyle/>
        <a:p>
          <a:endParaRPr lang="en-GB"/>
        </a:p>
      </dgm:t>
    </dgm:pt>
    <dgm:pt modelId="{259A2411-9E2A-4537-A970-0786150F43E1}">
      <dgm:prSet/>
      <dgm:spPr>
        <a:solidFill>
          <a:srgbClr val="7030A0"/>
        </a:solidFill>
      </dgm:spPr>
      <dgm:t>
        <a:bodyPr/>
        <a:lstStyle/>
        <a:p>
          <a:r>
            <a:rPr lang="en-GB"/>
            <a:t>Physical well Being</a:t>
          </a:r>
        </a:p>
      </dgm:t>
    </dgm:pt>
    <dgm:pt modelId="{364B17B7-76FD-4E44-8CC6-1C50359A5026}" type="parTrans" cxnId="{7FF6B955-2867-4655-98B6-B4CDBD5F9606}">
      <dgm:prSet/>
      <dgm:spPr/>
      <dgm:t>
        <a:bodyPr/>
        <a:lstStyle/>
        <a:p>
          <a:endParaRPr lang="en-GB"/>
        </a:p>
      </dgm:t>
    </dgm:pt>
    <dgm:pt modelId="{49C05377-AC7B-4F6D-9707-B0ABE16F6BAF}" type="sibTrans" cxnId="{7FF6B955-2867-4655-98B6-B4CDBD5F9606}">
      <dgm:prSet/>
      <dgm:spPr/>
      <dgm:t>
        <a:bodyPr/>
        <a:lstStyle/>
        <a:p>
          <a:endParaRPr lang="en-GB"/>
        </a:p>
      </dgm:t>
    </dgm:pt>
    <dgm:pt modelId="{26890F40-AD32-4905-90AE-4C1535B4D632}">
      <dgm:prSet/>
      <dgm:spPr>
        <a:solidFill>
          <a:srgbClr val="7030A0"/>
        </a:solidFill>
      </dgm:spPr>
      <dgm:t>
        <a:bodyPr/>
        <a:lstStyle/>
        <a:p>
          <a:r>
            <a:rPr lang="en-GB"/>
            <a:t>Behavioural response</a:t>
          </a:r>
        </a:p>
      </dgm:t>
    </dgm:pt>
    <dgm:pt modelId="{C2F10EF8-0A18-4495-A397-A9F10C9281EC}" type="parTrans" cxnId="{0B5B5294-14DC-468B-9D69-777FCBFB1B23}">
      <dgm:prSet/>
      <dgm:spPr/>
      <dgm:t>
        <a:bodyPr/>
        <a:lstStyle/>
        <a:p>
          <a:endParaRPr lang="en-GB"/>
        </a:p>
      </dgm:t>
    </dgm:pt>
    <dgm:pt modelId="{A44F569C-35A6-4E09-BB4E-DC48855BA1B1}" type="sibTrans" cxnId="{0B5B5294-14DC-468B-9D69-777FCBFB1B23}">
      <dgm:prSet/>
      <dgm:spPr/>
      <dgm:t>
        <a:bodyPr/>
        <a:lstStyle/>
        <a:p>
          <a:endParaRPr lang="en-GB"/>
        </a:p>
      </dgm:t>
    </dgm:pt>
    <dgm:pt modelId="{4175661F-E10A-4D45-8DC7-2655A81C925C}">
      <dgm:prSet custT="1"/>
      <dgm:spPr>
        <a:solidFill>
          <a:srgbClr val="7030A0">
            <a:alpha val="50000"/>
          </a:srgbClr>
        </a:solidFill>
      </dgm:spPr>
      <dgm:t>
        <a:bodyPr/>
        <a:lstStyle/>
        <a:p>
          <a:r>
            <a:rPr lang="en-GB" sz="2000"/>
            <a:t>Complex childhood / Abuse / History of exposure / Mental health / Addiction</a:t>
          </a:r>
        </a:p>
      </dgm:t>
    </dgm:pt>
    <dgm:pt modelId="{1C38CB8F-502E-411B-8705-1DD65B3A676B}" type="parTrans" cxnId="{F11FF5D7-0813-4D69-AEE3-B11FCACB245A}">
      <dgm:prSet/>
      <dgm:spPr/>
      <dgm:t>
        <a:bodyPr/>
        <a:lstStyle/>
        <a:p>
          <a:endParaRPr lang="en-GB"/>
        </a:p>
      </dgm:t>
    </dgm:pt>
    <dgm:pt modelId="{D966524B-8D42-4818-A660-12C3BCE8266F}" type="sibTrans" cxnId="{F11FF5D7-0813-4D69-AEE3-B11FCACB245A}">
      <dgm:prSet/>
      <dgm:spPr/>
      <dgm:t>
        <a:bodyPr/>
        <a:lstStyle/>
        <a:p>
          <a:endParaRPr lang="en-GB"/>
        </a:p>
      </dgm:t>
    </dgm:pt>
    <dgm:pt modelId="{199A13CF-CC6F-4948-834B-DAD60456CC88}">
      <dgm:prSet custT="1"/>
      <dgm:spPr>
        <a:solidFill>
          <a:srgbClr val="7030A0">
            <a:alpha val="50000"/>
          </a:srgbClr>
        </a:solidFill>
      </dgm:spPr>
      <dgm:t>
        <a:bodyPr/>
        <a:lstStyle/>
        <a:p>
          <a:r>
            <a:rPr lang="en-GB" sz="2000"/>
            <a:t>Strong Emotions / Hopelessness / Isolation / Entrapment / Burden/ Cry of pain</a:t>
          </a:r>
        </a:p>
      </dgm:t>
    </dgm:pt>
    <dgm:pt modelId="{65FBE052-145C-47BD-BA79-B169D4746D46}" type="parTrans" cxnId="{21BB793C-6DA4-4F1C-84E6-A4358C0557BB}">
      <dgm:prSet/>
      <dgm:spPr/>
      <dgm:t>
        <a:bodyPr/>
        <a:lstStyle/>
        <a:p>
          <a:endParaRPr lang="en-GB"/>
        </a:p>
      </dgm:t>
    </dgm:pt>
    <dgm:pt modelId="{25524DA2-0912-4FC9-AC25-E9D5A8014050}" type="sibTrans" cxnId="{21BB793C-6DA4-4F1C-84E6-A4358C0557BB}">
      <dgm:prSet/>
      <dgm:spPr/>
      <dgm:t>
        <a:bodyPr/>
        <a:lstStyle/>
        <a:p>
          <a:endParaRPr lang="en-GB"/>
        </a:p>
      </dgm:t>
    </dgm:pt>
    <dgm:pt modelId="{4C0D59B9-FEDE-4CD3-ADFE-0F24EC3F27B6}">
      <dgm:prSet custT="1"/>
      <dgm:spPr>
        <a:solidFill>
          <a:srgbClr val="7030A0">
            <a:alpha val="50000"/>
          </a:srgbClr>
        </a:solidFill>
      </dgm:spPr>
      <dgm:t>
        <a:bodyPr/>
        <a:lstStyle/>
        <a:p>
          <a:r>
            <a:rPr lang="en-GB" sz="2000"/>
            <a:t>Ruminations / Negative thoughts / Self-criticism / Fearlessness – death / Obsession / Trauma / Loss of Interest</a:t>
          </a:r>
        </a:p>
      </dgm:t>
    </dgm:pt>
    <dgm:pt modelId="{1CBACCD3-F3CD-4FDD-BC1E-5254120091C2}" type="parTrans" cxnId="{22E1282D-05F3-48FF-9C0D-3BA251A2F3B4}">
      <dgm:prSet/>
      <dgm:spPr/>
      <dgm:t>
        <a:bodyPr/>
        <a:lstStyle/>
        <a:p>
          <a:endParaRPr lang="en-GB"/>
        </a:p>
      </dgm:t>
    </dgm:pt>
    <dgm:pt modelId="{342D580A-FA3D-44C9-8D04-D1BBFBDF8CA6}" type="sibTrans" cxnId="{22E1282D-05F3-48FF-9C0D-3BA251A2F3B4}">
      <dgm:prSet/>
      <dgm:spPr/>
      <dgm:t>
        <a:bodyPr/>
        <a:lstStyle/>
        <a:p>
          <a:endParaRPr lang="en-GB"/>
        </a:p>
      </dgm:t>
    </dgm:pt>
    <dgm:pt modelId="{688FE273-0ACD-499A-882C-A054A75E68AB}">
      <dgm:prSet/>
      <dgm:spPr>
        <a:solidFill>
          <a:srgbClr val="7030A0">
            <a:alpha val="50000"/>
          </a:srgbClr>
        </a:solidFill>
      </dgm:spPr>
      <dgm:t>
        <a:bodyPr/>
        <a:lstStyle/>
        <a:p>
          <a:r>
            <a:rPr lang="en-GB"/>
            <a:t>Lack of self-care / Chronic pain / Substance abuse / Treatment resistant illness</a:t>
          </a:r>
        </a:p>
      </dgm:t>
    </dgm:pt>
    <dgm:pt modelId="{3AA7727B-CB1F-4753-B6C6-0909B0045191}" type="parTrans" cxnId="{A951E3EA-CCF3-4091-827C-54512C0AE332}">
      <dgm:prSet/>
      <dgm:spPr/>
      <dgm:t>
        <a:bodyPr/>
        <a:lstStyle/>
        <a:p>
          <a:endParaRPr lang="en-GB"/>
        </a:p>
      </dgm:t>
    </dgm:pt>
    <dgm:pt modelId="{22A332EF-6314-427B-9BCA-393E869120E4}" type="sibTrans" cxnId="{A951E3EA-CCF3-4091-827C-54512C0AE332}">
      <dgm:prSet/>
      <dgm:spPr/>
      <dgm:t>
        <a:bodyPr/>
        <a:lstStyle/>
        <a:p>
          <a:endParaRPr lang="en-GB"/>
        </a:p>
      </dgm:t>
    </dgm:pt>
    <dgm:pt modelId="{20149F66-1974-42F5-BDB3-BED1733C15AD}">
      <dgm:prSet/>
      <dgm:spPr>
        <a:solidFill>
          <a:srgbClr val="7030A0">
            <a:alpha val="50000"/>
          </a:srgbClr>
        </a:solidFill>
      </dgm:spPr>
      <dgm:t>
        <a:bodyPr/>
        <a:lstStyle/>
        <a:p>
          <a:r>
            <a:rPr lang="en-GB"/>
            <a:t>Impulsive / Risk Taking / Lack of routine</a:t>
          </a:r>
        </a:p>
      </dgm:t>
    </dgm:pt>
    <dgm:pt modelId="{99C1B96B-CEFC-46DC-877A-A5A6D6F3026F}" type="parTrans" cxnId="{DDE2645F-B780-471C-8751-DAAC33BDA924}">
      <dgm:prSet/>
      <dgm:spPr/>
      <dgm:t>
        <a:bodyPr/>
        <a:lstStyle/>
        <a:p>
          <a:endParaRPr lang="en-GB"/>
        </a:p>
      </dgm:t>
    </dgm:pt>
    <dgm:pt modelId="{0060CE2F-3A82-4168-9F1F-9AA15BC91122}" type="sibTrans" cxnId="{DDE2645F-B780-471C-8751-DAAC33BDA924}">
      <dgm:prSet/>
      <dgm:spPr/>
      <dgm:t>
        <a:bodyPr/>
        <a:lstStyle/>
        <a:p>
          <a:endParaRPr lang="en-GB"/>
        </a:p>
      </dgm:t>
    </dgm:pt>
    <dgm:pt modelId="{B3EFE4EE-8720-1C44-B2BC-773685340FB3}">
      <dgm:prSet/>
      <dgm:spPr>
        <a:solidFill>
          <a:srgbClr val="7030A0"/>
        </a:solidFill>
      </dgm:spPr>
      <dgm:t>
        <a:bodyPr/>
        <a:lstStyle/>
        <a:p>
          <a:r>
            <a:rPr lang="en-GB"/>
            <a:t>Circumstances of Death</a:t>
          </a:r>
        </a:p>
      </dgm:t>
    </dgm:pt>
    <dgm:pt modelId="{4599EB91-9F19-8047-A43F-94ADDB53E634}" type="parTrans" cxnId="{BF6D122A-7124-6B4F-BEB9-DD33110D9A1A}">
      <dgm:prSet/>
      <dgm:spPr/>
      <dgm:t>
        <a:bodyPr/>
        <a:lstStyle/>
        <a:p>
          <a:endParaRPr lang="en-GB"/>
        </a:p>
      </dgm:t>
    </dgm:pt>
    <dgm:pt modelId="{D45CBE3C-3233-AD44-95A0-6CC1F596B76B}" type="sibTrans" cxnId="{BF6D122A-7124-6B4F-BEB9-DD33110D9A1A}">
      <dgm:prSet/>
      <dgm:spPr/>
      <dgm:t>
        <a:bodyPr/>
        <a:lstStyle/>
        <a:p>
          <a:endParaRPr lang="en-GB"/>
        </a:p>
      </dgm:t>
    </dgm:pt>
    <dgm:pt modelId="{4B8998CA-BACE-A54E-88FA-D9595C1C02DA}">
      <dgm:prSet/>
      <dgm:spPr>
        <a:solidFill>
          <a:srgbClr val="7030A0">
            <a:alpha val="46233"/>
          </a:srgbClr>
        </a:solidFill>
      </dgm:spPr>
      <dgm:t>
        <a:bodyPr/>
        <a:lstStyle/>
        <a:p>
          <a:r>
            <a:rPr lang="en-GB"/>
            <a:t>Sudden / traumatic / Painful / Suicide / Ongoing Process - inquest</a:t>
          </a:r>
        </a:p>
      </dgm:t>
    </dgm:pt>
    <dgm:pt modelId="{59AD29F1-84D7-A249-BF4C-B738F0B3B319}" type="parTrans" cxnId="{C324BB0F-EB09-A745-8DB7-5134D8434E9B}">
      <dgm:prSet/>
      <dgm:spPr/>
      <dgm:t>
        <a:bodyPr/>
        <a:lstStyle/>
        <a:p>
          <a:endParaRPr lang="en-GB"/>
        </a:p>
      </dgm:t>
    </dgm:pt>
    <dgm:pt modelId="{2CC94CD7-0CFD-C145-9BC2-1E77DBE10050}" type="sibTrans" cxnId="{C324BB0F-EB09-A745-8DB7-5134D8434E9B}">
      <dgm:prSet/>
      <dgm:spPr/>
      <dgm:t>
        <a:bodyPr/>
        <a:lstStyle/>
        <a:p>
          <a:endParaRPr lang="en-GB"/>
        </a:p>
      </dgm:t>
    </dgm:pt>
    <dgm:pt modelId="{48CF2141-10ED-403E-B4DD-701AB07946C3}" type="pres">
      <dgm:prSet presAssocID="{ADDBC2A6-8EF0-4679-869A-FF87E3972DC0}" presName="Name0" presStyleCnt="0">
        <dgm:presLayoutVars>
          <dgm:dir/>
          <dgm:animLvl val="lvl"/>
          <dgm:resizeHandles val="exact"/>
        </dgm:presLayoutVars>
      </dgm:prSet>
      <dgm:spPr/>
      <dgm:t>
        <a:bodyPr/>
        <a:lstStyle/>
        <a:p>
          <a:endParaRPr lang="en-US"/>
        </a:p>
      </dgm:t>
    </dgm:pt>
    <dgm:pt modelId="{8C49A3AB-FB00-41BB-8097-DD9A83611F89}" type="pres">
      <dgm:prSet presAssocID="{52F98EFB-82CF-4B36-A7E9-6FA83D325F5D}" presName="linNode" presStyleCnt="0"/>
      <dgm:spPr/>
    </dgm:pt>
    <dgm:pt modelId="{98CB8631-7D72-47C2-8497-573AF28EDBE4}" type="pres">
      <dgm:prSet presAssocID="{52F98EFB-82CF-4B36-A7E9-6FA83D325F5D}" presName="parentText" presStyleLbl="node1" presStyleIdx="0" presStyleCnt="6">
        <dgm:presLayoutVars>
          <dgm:chMax val="1"/>
          <dgm:bulletEnabled val="1"/>
        </dgm:presLayoutVars>
      </dgm:prSet>
      <dgm:spPr/>
      <dgm:t>
        <a:bodyPr/>
        <a:lstStyle/>
        <a:p>
          <a:endParaRPr lang="en-US"/>
        </a:p>
      </dgm:t>
    </dgm:pt>
    <dgm:pt modelId="{7214B9B8-A227-4810-9402-813D3D40C0C9}" type="pres">
      <dgm:prSet presAssocID="{52F98EFB-82CF-4B36-A7E9-6FA83D325F5D}" presName="descendantText" presStyleLbl="alignAccFollowNode1" presStyleIdx="0" presStyleCnt="6">
        <dgm:presLayoutVars>
          <dgm:bulletEnabled val="1"/>
        </dgm:presLayoutVars>
      </dgm:prSet>
      <dgm:spPr/>
      <dgm:t>
        <a:bodyPr/>
        <a:lstStyle/>
        <a:p>
          <a:endParaRPr lang="en-US"/>
        </a:p>
      </dgm:t>
    </dgm:pt>
    <dgm:pt modelId="{CB86B078-1218-4398-93A1-81FE966DB282}" type="pres">
      <dgm:prSet presAssocID="{D86F7AC7-8A0A-4265-A9FE-9E8F44921119}" presName="sp" presStyleCnt="0"/>
      <dgm:spPr/>
    </dgm:pt>
    <dgm:pt modelId="{38DE45D3-B897-4315-B069-81F83CDD769C}" type="pres">
      <dgm:prSet presAssocID="{411FF50B-13AB-4024-BCCD-F62C2041A211}" presName="linNode" presStyleCnt="0"/>
      <dgm:spPr/>
    </dgm:pt>
    <dgm:pt modelId="{B9AB14DF-5028-4EEB-9321-8B142DC7BF6C}" type="pres">
      <dgm:prSet presAssocID="{411FF50B-13AB-4024-BCCD-F62C2041A211}" presName="parentText" presStyleLbl="node1" presStyleIdx="1" presStyleCnt="6">
        <dgm:presLayoutVars>
          <dgm:chMax val="1"/>
          <dgm:bulletEnabled val="1"/>
        </dgm:presLayoutVars>
      </dgm:prSet>
      <dgm:spPr/>
      <dgm:t>
        <a:bodyPr/>
        <a:lstStyle/>
        <a:p>
          <a:endParaRPr lang="en-US"/>
        </a:p>
      </dgm:t>
    </dgm:pt>
    <dgm:pt modelId="{12BF6FD7-BE78-4A21-BA52-8EE012D6D916}" type="pres">
      <dgm:prSet presAssocID="{411FF50B-13AB-4024-BCCD-F62C2041A211}" presName="descendantText" presStyleLbl="alignAccFollowNode1" presStyleIdx="1" presStyleCnt="6">
        <dgm:presLayoutVars>
          <dgm:bulletEnabled val="1"/>
        </dgm:presLayoutVars>
      </dgm:prSet>
      <dgm:spPr/>
      <dgm:t>
        <a:bodyPr/>
        <a:lstStyle/>
        <a:p>
          <a:endParaRPr lang="en-US"/>
        </a:p>
      </dgm:t>
    </dgm:pt>
    <dgm:pt modelId="{909C15B2-0261-4435-84B3-CE84091A7B7C}" type="pres">
      <dgm:prSet presAssocID="{372B9897-9238-44DD-BE66-C8FF3EFA9FE3}" presName="sp" presStyleCnt="0"/>
      <dgm:spPr/>
    </dgm:pt>
    <dgm:pt modelId="{64C81CEA-0CBE-454E-98C9-8D31F2C9224E}" type="pres">
      <dgm:prSet presAssocID="{D14ADCDC-5DC9-4774-8A30-F15E50E12089}" presName="linNode" presStyleCnt="0"/>
      <dgm:spPr/>
    </dgm:pt>
    <dgm:pt modelId="{256299E4-DE90-42C1-A1E4-FD91D46333D6}" type="pres">
      <dgm:prSet presAssocID="{D14ADCDC-5DC9-4774-8A30-F15E50E12089}" presName="parentText" presStyleLbl="node1" presStyleIdx="2" presStyleCnt="6">
        <dgm:presLayoutVars>
          <dgm:chMax val="1"/>
          <dgm:bulletEnabled val="1"/>
        </dgm:presLayoutVars>
      </dgm:prSet>
      <dgm:spPr/>
      <dgm:t>
        <a:bodyPr/>
        <a:lstStyle/>
        <a:p>
          <a:endParaRPr lang="en-US"/>
        </a:p>
      </dgm:t>
    </dgm:pt>
    <dgm:pt modelId="{47AE13EE-CF3F-4570-8E12-3488D475F342}" type="pres">
      <dgm:prSet presAssocID="{D14ADCDC-5DC9-4774-8A30-F15E50E12089}" presName="descendantText" presStyleLbl="alignAccFollowNode1" presStyleIdx="2" presStyleCnt="6">
        <dgm:presLayoutVars>
          <dgm:bulletEnabled val="1"/>
        </dgm:presLayoutVars>
      </dgm:prSet>
      <dgm:spPr/>
      <dgm:t>
        <a:bodyPr/>
        <a:lstStyle/>
        <a:p>
          <a:endParaRPr lang="en-US"/>
        </a:p>
      </dgm:t>
    </dgm:pt>
    <dgm:pt modelId="{407C4467-1C97-47AF-8001-E2ABF13663A0}" type="pres">
      <dgm:prSet presAssocID="{954AFC30-D8C7-4191-9E20-C6AFB595A514}" presName="sp" presStyleCnt="0"/>
      <dgm:spPr/>
    </dgm:pt>
    <dgm:pt modelId="{FF6A7855-F750-415D-874D-5DDE12AAA169}" type="pres">
      <dgm:prSet presAssocID="{259A2411-9E2A-4537-A970-0786150F43E1}" presName="linNode" presStyleCnt="0"/>
      <dgm:spPr/>
    </dgm:pt>
    <dgm:pt modelId="{29F4C6B5-6594-4B03-9AF4-385BFD5BCECD}" type="pres">
      <dgm:prSet presAssocID="{259A2411-9E2A-4537-A970-0786150F43E1}" presName="parentText" presStyleLbl="node1" presStyleIdx="3" presStyleCnt="6">
        <dgm:presLayoutVars>
          <dgm:chMax val="1"/>
          <dgm:bulletEnabled val="1"/>
        </dgm:presLayoutVars>
      </dgm:prSet>
      <dgm:spPr/>
      <dgm:t>
        <a:bodyPr/>
        <a:lstStyle/>
        <a:p>
          <a:endParaRPr lang="en-US"/>
        </a:p>
      </dgm:t>
    </dgm:pt>
    <dgm:pt modelId="{F1C5BF11-3B50-4F93-89D2-CA291A704099}" type="pres">
      <dgm:prSet presAssocID="{259A2411-9E2A-4537-A970-0786150F43E1}" presName="descendantText" presStyleLbl="alignAccFollowNode1" presStyleIdx="3" presStyleCnt="6">
        <dgm:presLayoutVars>
          <dgm:bulletEnabled val="1"/>
        </dgm:presLayoutVars>
      </dgm:prSet>
      <dgm:spPr/>
      <dgm:t>
        <a:bodyPr/>
        <a:lstStyle/>
        <a:p>
          <a:endParaRPr lang="en-US"/>
        </a:p>
      </dgm:t>
    </dgm:pt>
    <dgm:pt modelId="{2EBACB8D-50C0-4BFD-8C3F-14E3AB034F5E}" type="pres">
      <dgm:prSet presAssocID="{49C05377-AC7B-4F6D-9707-B0ABE16F6BAF}" presName="sp" presStyleCnt="0"/>
      <dgm:spPr/>
    </dgm:pt>
    <dgm:pt modelId="{EF92A10B-B347-4320-A718-E47A415421CA}" type="pres">
      <dgm:prSet presAssocID="{26890F40-AD32-4905-90AE-4C1535B4D632}" presName="linNode" presStyleCnt="0"/>
      <dgm:spPr/>
    </dgm:pt>
    <dgm:pt modelId="{436E7E25-D35A-4D49-9FC8-CB58C5E84963}" type="pres">
      <dgm:prSet presAssocID="{26890F40-AD32-4905-90AE-4C1535B4D632}" presName="parentText" presStyleLbl="node1" presStyleIdx="4" presStyleCnt="6">
        <dgm:presLayoutVars>
          <dgm:chMax val="1"/>
          <dgm:bulletEnabled val="1"/>
        </dgm:presLayoutVars>
      </dgm:prSet>
      <dgm:spPr/>
      <dgm:t>
        <a:bodyPr/>
        <a:lstStyle/>
        <a:p>
          <a:endParaRPr lang="en-US"/>
        </a:p>
      </dgm:t>
    </dgm:pt>
    <dgm:pt modelId="{DAD4F79D-96D0-4591-ABA4-B745064FA677}" type="pres">
      <dgm:prSet presAssocID="{26890F40-AD32-4905-90AE-4C1535B4D632}" presName="descendantText" presStyleLbl="alignAccFollowNode1" presStyleIdx="4" presStyleCnt="6">
        <dgm:presLayoutVars>
          <dgm:bulletEnabled val="1"/>
        </dgm:presLayoutVars>
      </dgm:prSet>
      <dgm:spPr/>
      <dgm:t>
        <a:bodyPr/>
        <a:lstStyle/>
        <a:p>
          <a:endParaRPr lang="en-US"/>
        </a:p>
      </dgm:t>
    </dgm:pt>
    <dgm:pt modelId="{4753CB2C-60CC-A44F-9E86-E35E190FFE32}" type="pres">
      <dgm:prSet presAssocID="{A44F569C-35A6-4E09-BB4E-DC48855BA1B1}" presName="sp" presStyleCnt="0"/>
      <dgm:spPr/>
    </dgm:pt>
    <dgm:pt modelId="{3E025516-9E0D-3942-AE4F-E5993618F30B}" type="pres">
      <dgm:prSet presAssocID="{B3EFE4EE-8720-1C44-B2BC-773685340FB3}" presName="linNode" presStyleCnt="0"/>
      <dgm:spPr/>
    </dgm:pt>
    <dgm:pt modelId="{C833AE72-C707-B24C-9891-682F8EDCBFF9}" type="pres">
      <dgm:prSet presAssocID="{B3EFE4EE-8720-1C44-B2BC-773685340FB3}" presName="parentText" presStyleLbl="node1" presStyleIdx="5" presStyleCnt="6" custLinFactNeighborY="16772">
        <dgm:presLayoutVars>
          <dgm:chMax val="1"/>
          <dgm:bulletEnabled val="1"/>
        </dgm:presLayoutVars>
      </dgm:prSet>
      <dgm:spPr/>
      <dgm:t>
        <a:bodyPr/>
        <a:lstStyle/>
        <a:p>
          <a:endParaRPr lang="en-US"/>
        </a:p>
      </dgm:t>
    </dgm:pt>
    <dgm:pt modelId="{2E9F6CB8-4CEB-CA45-9A15-50DB4373A763}" type="pres">
      <dgm:prSet presAssocID="{B3EFE4EE-8720-1C44-B2BC-773685340FB3}" presName="descendantText" presStyleLbl="alignAccFollowNode1" presStyleIdx="5" presStyleCnt="6">
        <dgm:presLayoutVars>
          <dgm:bulletEnabled val="1"/>
        </dgm:presLayoutVars>
      </dgm:prSet>
      <dgm:spPr/>
      <dgm:t>
        <a:bodyPr/>
        <a:lstStyle/>
        <a:p>
          <a:endParaRPr lang="en-US"/>
        </a:p>
      </dgm:t>
    </dgm:pt>
  </dgm:ptLst>
  <dgm:cxnLst>
    <dgm:cxn modelId="{0194E177-95C9-2B46-A3CA-08DB5D63DD5B}" type="presOf" srcId="{26890F40-AD32-4905-90AE-4C1535B4D632}" destId="{436E7E25-D35A-4D49-9FC8-CB58C5E84963}" srcOrd="0" destOrd="0" presId="urn:microsoft.com/office/officeart/2005/8/layout/vList5"/>
    <dgm:cxn modelId="{064FC18C-6EFD-4CDE-9616-DDF46E975F13}" srcId="{ADDBC2A6-8EF0-4679-869A-FF87E3972DC0}" destId="{D14ADCDC-5DC9-4774-8A30-F15E50E12089}" srcOrd="2" destOrd="0" parTransId="{4582D1FB-5CCC-47F5-B545-67740651CCD5}" sibTransId="{954AFC30-D8C7-4191-9E20-C6AFB595A514}"/>
    <dgm:cxn modelId="{BF6D122A-7124-6B4F-BEB9-DD33110D9A1A}" srcId="{ADDBC2A6-8EF0-4679-869A-FF87E3972DC0}" destId="{B3EFE4EE-8720-1C44-B2BC-773685340FB3}" srcOrd="5" destOrd="0" parTransId="{4599EB91-9F19-8047-A43F-94ADDB53E634}" sibTransId="{D45CBE3C-3233-AD44-95A0-6CC1F596B76B}"/>
    <dgm:cxn modelId="{22E1282D-05F3-48FF-9C0D-3BA251A2F3B4}" srcId="{D14ADCDC-5DC9-4774-8A30-F15E50E12089}" destId="{4C0D59B9-FEDE-4CD3-ADFE-0F24EC3F27B6}" srcOrd="0" destOrd="0" parTransId="{1CBACCD3-F3CD-4FDD-BC1E-5254120091C2}" sibTransId="{342D580A-FA3D-44C9-8D04-D1BBFBDF8CA6}"/>
    <dgm:cxn modelId="{FB8A0559-7896-6340-A7EB-484D068457C2}" type="presOf" srcId="{4C0D59B9-FEDE-4CD3-ADFE-0F24EC3F27B6}" destId="{47AE13EE-CF3F-4570-8E12-3488D475F342}" srcOrd="0" destOrd="0" presId="urn:microsoft.com/office/officeart/2005/8/layout/vList5"/>
    <dgm:cxn modelId="{B53408A1-6BA2-4142-BD57-319CD9D8385D}" type="presOf" srcId="{199A13CF-CC6F-4948-834B-DAD60456CC88}" destId="{12BF6FD7-BE78-4A21-BA52-8EE012D6D916}" srcOrd="0" destOrd="0" presId="urn:microsoft.com/office/officeart/2005/8/layout/vList5"/>
    <dgm:cxn modelId="{F2EDFCCB-3038-7D4A-A580-FF83B96716CF}" type="presOf" srcId="{B3EFE4EE-8720-1C44-B2BC-773685340FB3}" destId="{C833AE72-C707-B24C-9891-682F8EDCBFF9}" srcOrd="0" destOrd="0" presId="urn:microsoft.com/office/officeart/2005/8/layout/vList5"/>
    <dgm:cxn modelId="{F8939D5E-5F07-AF4E-8378-83097257FB4E}" type="presOf" srcId="{259A2411-9E2A-4537-A970-0786150F43E1}" destId="{29F4C6B5-6594-4B03-9AF4-385BFD5BCECD}" srcOrd="0" destOrd="0" presId="urn:microsoft.com/office/officeart/2005/8/layout/vList5"/>
    <dgm:cxn modelId="{A951E3EA-CCF3-4091-827C-54512C0AE332}" srcId="{259A2411-9E2A-4537-A970-0786150F43E1}" destId="{688FE273-0ACD-499A-882C-A054A75E68AB}" srcOrd="0" destOrd="0" parTransId="{3AA7727B-CB1F-4753-B6C6-0909B0045191}" sibTransId="{22A332EF-6314-427B-9BCA-393E869120E4}"/>
    <dgm:cxn modelId="{C324BB0F-EB09-A745-8DB7-5134D8434E9B}" srcId="{B3EFE4EE-8720-1C44-B2BC-773685340FB3}" destId="{4B8998CA-BACE-A54E-88FA-D9595C1C02DA}" srcOrd="0" destOrd="0" parTransId="{59AD29F1-84D7-A249-BF4C-B738F0B3B319}" sibTransId="{2CC94CD7-0CFD-C145-9BC2-1E77DBE10050}"/>
    <dgm:cxn modelId="{0C3C8067-AF5B-FC48-9EF3-E3D37292C3B6}" type="presOf" srcId="{52F98EFB-82CF-4B36-A7E9-6FA83D325F5D}" destId="{98CB8631-7D72-47C2-8497-573AF28EDBE4}" srcOrd="0" destOrd="0" presId="urn:microsoft.com/office/officeart/2005/8/layout/vList5"/>
    <dgm:cxn modelId="{F8F081B2-558B-314B-B0CF-F897F6813FA3}" type="presOf" srcId="{688FE273-0ACD-499A-882C-A054A75E68AB}" destId="{F1C5BF11-3B50-4F93-89D2-CA291A704099}" srcOrd="0" destOrd="0" presId="urn:microsoft.com/office/officeart/2005/8/layout/vList5"/>
    <dgm:cxn modelId="{7FF6B955-2867-4655-98B6-B4CDBD5F9606}" srcId="{ADDBC2A6-8EF0-4679-869A-FF87E3972DC0}" destId="{259A2411-9E2A-4537-A970-0786150F43E1}" srcOrd="3" destOrd="0" parTransId="{364B17B7-76FD-4E44-8CC6-1C50359A5026}" sibTransId="{49C05377-AC7B-4F6D-9707-B0ABE16F6BAF}"/>
    <dgm:cxn modelId="{36DD3FC9-E75E-5C47-9C35-06C3850ADA03}" type="presOf" srcId="{4B8998CA-BACE-A54E-88FA-D9595C1C02DA}" destId="{2E9F6CB8-4CEB-CA45-9A15-50DB4373A763}" srcOrd="0" destOrd="0" presId="urn:microsoft.com/office/officeart/2005/8/layout/vList5"/>
    <dgm:cxn modelId="{B070D161-0DB8-2B45-91C1-5CB6816054CD}" type="presOf" srcId="{4175661F-E10A-4D45-8DC7-2655A81C925C}" destId="{7214B9B8-A227-4810-9402-813D3D40C0C9}" srcOrd="0" destOrd="0" presId="urn:microsoft.com/office/officeart/2005/8/layout/vList5"/>
    <dgm:cxn modelId="{9FDDA8FD-F070-5949-AD2E-004E17DA0376}" type="presOf" srcId="{20149F66-1974-42F5-BDB3-BED1733C15AD}" destId="{DAD4F79D-96D0-4591-ABA4-B745064FA677}" srcOrd="0" destOrd="0" presId="urn:microsoft.com/office/officeart/2005/8/layout/vList5"/>
    <dgm:cxn modelId="{0B5B5294-14DC-468B-9D69-777FCBFB1B23}" srcId="{ADDBC2A6-8EF0-4679-869A-FF87E3972DC0}" destId="{26890F40-AD32-4905-90AE-4C1535B4D632}" srcOrd="4" destOrd="0" parTransId="{C2F10EF8-0A18-4495-A397-A9F10C9281EC}" sibTransId="{A44F569C-35A6-4E09-BB4E-DC48855BA1B1}"/>
    <dgm:cxn modelId="{F11FF5D7-0813-4D69-AEE3-B11FCACB245A}" srcId="{52F98EFB-82CF-4B36-A7E9-6FA83D325F5D}" destId="{4175661F-E10A-4D45-8DC7-2655A81C925C}" srcOrd="0" destOrd="0" parTransId="{1C38CB8F-502E-411B-8705-1DD65B3A676B}" sibTransId="{D966524B-8D42-4818-A660-12C3BCE8266F}"/>
    <dgm:cxn modelId="{7DFEC44E-66A6-4A54-92EA-E7B92968A0D1}" srcId="{ADDBC2A6-8EF0-4679-869A-FF87E3972DC0}" destId="{52F98EFB-82CF-4B36-A7E9-6FA83D325F5D}" srcOrd="0" destOrd="0" parTransId="{969548D9-FB47-4B5E-8E8F-CC216FCEAF3B}" sibTransId="{D86F7AC7-8A0A-4265-A9FE-9E8F44921119}"/>
    <dgm:cxn modelId="{05E2DF8B-4056-4455-A195-75CCD7341309}" type="presOf" srcId="{ADDBC2A6-8EF0-4679-869A-FF87E3972DC0}" destId="{48CF2141-10ED-403E-B4DD-701AB07946C3}" srcOrd="0" destOrd="0" presId="urn:microsoft.com/office/officeart/2005/8/layout/vList5"/>
    <dgm:cxn modelId="{10B2C727-E27C-9C41-8C1D-7FBF2E6680DD}" type="presOf" srcId="{D14ADCDC-5DC9-4774-8A30-F15E50E12089}" destId="{256299E4-DE90-42C1-A1E4-FD91D46333D6}" srcOrd="0" destOrd="0" presId="urn:microsoft.com/office/officeart/2005/8/layout/vList5"/>
    <dgm:cxn modelId="{D5010D80-0154-4B3D-8781-A0E7B1CCA308}" srcId="{ADDBC2A6-8EF0-4679-869A-FF87E3972DC0}" destId="{411FF50B-13AB-4024-BCCD-F62C2041A211}" srcOrd="1" destOrd="0" parTransId="{C2D6330D-56EE-42B8-B970-FF2BEB982A16}" sibTransId="{372B9897-9238-44DD-BE66-C8FF3EFA9FE3}"/>
    <dgm:cxn modelId="{25CE43A3-40FF-3D46-8D93-C01B578EF2BF}" type="presOf" srcId="{411FF50B-13AB-4024-BCCD-F62C2041A211}" destId="{B9AB14DF-5028-4EEB-9321-8B142DC7BF6C}" srcOrd="0" destOrd="0" presId="urn:microsoft.com/office/officeart/2005/8/layout/vList5"/>
    <dgm:cxn modelId="{21BB793C-6DA4-4F1C-84E6-A4358C0557BB}" srcId="{411FF50B-13AB-4024-BCCD-F62C2041A211}" destId="{199A13CF-CC6F-4948-834B-DAD60456CC88}" srcOrd="0" destOrd="0" parTransId="{65FBE052-145C-47BD-BA79-B169D4746D46}" sibTransId="{25524DA2-0912-4FC9-AC25-E9D5A8014050}"/>
    <dgm:cxn modelId="{DDE2645F-B780-471C-8751-DAAC33BDA924}" srcId="{26890F40-AD32-4905-90AE-4C1535B4D632}" destId="{20149F66-1974-42F5-BDB3-BED1733C15AD}" srcOrd="0" destOrd="0" parTransId="{99C1B96B-CEFC-46DC-877A-A5A6D6F3026F}" sibTransId="{0060CE2F-3A82-4168-9F1F-9AA15BC91122}"/>
    <dgm:cxn modelId="{945F697A-0BFD-334F-8610-8C287BD3CF9B}" type="presParOf" srcId="{48CF2141-10ED-403E-B4DD-701AB07946C3}" destId="{8C49A3AB-FB00-41BB-8097-DD9A83611F89}" srcOrd="0" destOrd="0" presId="urn:microsoft.com/office/officeart/2005/8/layout/vList5"/>
    <dgm:cxn modelId="{C3FE68FF-5529-CF49-AB8C-B52988441271}" type="presParOf" srcId="{8C49A3AB-FB00-41BB-8097-DD9A83611F89}" destId="{98CB8631-7D72-47C2-8497-573AF28EDBE4}" srcOrd="0" destOrd="0" presId="urn:microsoft.com/office/officeart/2005/8/layout/vList5"/>
    <dgm:cxn modelId="{C93FEBD4-2E09-8E4F-8D16-8C608AF6E64A}" type="presParOf" srcId="{8C49A3AB-FB00-41BB-8097-DD9A83611F89}" destId="{7214B9B8-A227-4810-9402-813D3D40C0C9}" srcOrd="1" destOrd="0" presId="urn:microsoft.com/office/officeart/2005/8/layout/vList5"/>
    <dgm:cxn modelId="{D0F35904-0688-B241-A257-50DF28840A35}" type="presParOf" srcId="{48CF2141-10ED-403E-B4DD-701AB07946C3}" destId="{CB86B078-1218-4398-93A1-81FE966DB282}" srcOrd="1" destOrd="0" presId="urn:microsoft.com/office/officeart/2005/8/layout/vList5"/>
    <dgm:cxn modelId="{9AA2C921-F0AA-5A47-9B06-0EEB8485C485}" type="presParOf" srcId="{48CF2141-10ED-403E-B4DD-701AB07946C3}" destId="{38DE45D3-B897-4315-B069-81F83CDD769C}" srcOrd="2" destOrd="0" presId="urn:microsoft.com/office/officeart/2005/8/layout/vList5"/>
    <dgm:cxn modelId="{25585C22-743B-804C-8D98-1ADE389AC77B}" type="presParOf" srcId="{38DE45D3-B897-4315-B069-81F83CDD769C}" destId="{B9AB14DF-5028-4EEB-9321-8B142DC7BF6C}" srcOrd="0" destOrd="0" presId="urn:microsoft.com/office/officeart/2005/8/layout/vList5"/>
    <dgm:cxn modelId="{D1ECA099-D3D8-2541-99C1-D1229281856D}" type="presParOf" srcId="{38DE45D3-B897-4315-B069-81F83CDD769C}" destId="{12BF6FD7-BE78-4A21-BA52-8EE012D6D916}" srcOrd="1" destOrd="0" presId="urn:microsoft.com/office/officeart/2005/8/layout/vList5"/>
    <dgm:cxn modelId="{D109CC76-93BA-6B4A-8E04-1202B6653777}" type="presParOf" srcId="{48CF2141-10ED-403E-B4DD-701AB07946C3}" destId="{909C15B2-0261-4435-84B3-CE84091A7B7C}" srcOrd="3" destOrd="0" presId="urn:microsoft.com/office/officeart/2005/8/layout/vList5"/>
    <dgm:cxn modelId="{BF09B5AD-0649-9F4A-A5CD-02188DA9E3D0}" type="presParOf" srcId="{48CF2141-10ED-403E-B4DD-701AB07946C3}" destId="{64C81CEA-0CBE-454E-98C9-8D31F2C9224E}" srcOrd="4" destOrd="0" presId="urn:microsoft.com/office/officeart/2005/8/layout/vList5"/>
    <dgm:cxn modelId="{76F1AB70-D229-8248-A8E9-0E3D5099AD5A}" type="presParOf" srcId="{64C81CEA-0CBE-454E-98C9-8D31F2C9224E}" destId="{256299E4-DE90-42C1-A1E4-FD91D46333D6}" srcOrd="0" destOrd="0" presId="urn:microsoft.com/office/officeart/2005/8/layout/vList5"/>
    <dgm:cxn modelId="{A24AE73F-B83A-BD44-B440-8B2371F4A790}" type="presParOf" srcId="{64C81CEA-0CBE-454E-98C9-8D31F2C9224E}" destId="{47AE13EE-CF3F-4570-8E12-3488D475F342}" srcOrd="1" destOrd="0" presId="urn:microsoft.com/office/officeart/2005/8/layout/vList5"/>
    <dgm:cxn modelId="{304B257C-986B-6041-AF18-7EF7F02CE88F}" type="presParOf" srcId="{48CF2141-10ED-403E-B4DD-701AB07946C3}" destId="{407C4467-1C97-47AF-8001-E2ABF13663A0}" srcOrd="5" destOrd="0" presId="urn:microsoft.com/office/officeart/2005/8/layout/vList5"/>
    <dgm:cxn modelId="{7F964347-E98F-2E4C-837D-3B539F86D9D2}" type="presParOf" srcId="{48CF2141-10ED-403E-B4DD-701AB07946C3}" destId="{FF6A7855-F750-415D-874D-5DDE12AAA169}" srcOrd="6" destOrd="0" presId="urn:microsoft.com/office/officeart/2005/8/layout/vList5"/>
    <dgm:cxn modelId="{287FA961-6D70-5C4F-B026-E6D4F9DF2CA7}" type="presParOf" srcId="{FF6A7855-F750-415D-874D-5DDE12AAA169}" destId="{29F4C6B5-6594-4B03-9AF4-385BFD5BCECD}" srcOrd="0" destOrd="0" presId="urn:microsoft.com/office/officeart/2005/8/layout/vList5"/>
    <dgm:cxn modelId="{8F27897E-8A05-7749-9522-A5F98D82D220}" type="presParOf" srcId="{FF6A7855-F750-415D-874D-5DDE12AAA169}" destId="{F1C5BF11-3B50-4F93-89D2-CA291A704099}" srcOrd="1" destOrd="0" presId="urn:microsoft.com/office/officeart/2005/8/layout/vList5"/>
    <dgm:cxn modelId="{C214C61F-983A-024F-BAE5-EF0232BE04D1}" type="presParOf" srcId="{48CF2141-10ED-403E-B4DD-701AB07946C3}" destId="{2EBACB8D-50C0-4BFD-8C3F-14E3AB034F5E}" srcOrd="7" destOrd="0" presId="urn:microsoft.com/office/officeart/2005/8/layout/vList5"/>
    <dgm:cxn modelId="{7701C251-982B-024D-81CC-D45D8442EADB}" type="presParOf" srcId="{48CF2141-10ED-403E-B4DD-701AB07946C3}" destId="{EF92A10B-B347-4320-A718-E47A415421CA}" srcOrd="8" destOrd="0" presId="urn:microsoft.com/office/officeart/2005/8/layout/vList5"/>
    <dgm:cxn modelId="{5B1885F2-3070-A74E-A139-1AE8F863D093}" type="presParOf" srcId="{EF92A10B-B347-4320-A718-E47A415421CA}" destId="{436E7E25-D35A-4D49-9FC8-CB58C5E84963}" srcOrd="0" destOrd="0" presId="urn:microsoft.com/office/officeart/2005/8/layout/vList5"/>
    <dgm:cxn modelId="{7C951EFF-A39C-6A4B-BE06-1481C439A93C}" type="presParOf" srcId="{EF92A10B-B347-4320-A718-E47A415421CA}" destId="{DAD4F79D-96D0-4591-ABA4-B745064FA677}" srcOrd="1" destOrd="0" presId="urn:microsoft.com/office/officeart/2005/8/layout/vList5"/>
    <dgm:cxn modelId="{CED1B05F-06F6-5049-92B7-FA787ED65D31}" type="presParOf" srcId="{48CF2141-10ED-403E-B4DD-701AB07946C3}" destId="{4753CB2C-60CC-A44F-9E86-E35E190FFE32}" srcOrd="9" destOrd="0" presId="urn:microsoft.com/office/officeart/2005/8/layout/vList5"/>
    <dgm:cxn modelId="{FEBD22A3-44B8-C340-8AC7-085A47820767}" type="presParOf" srcId="{48CF2141-10ED-403E-B4DD-701AB07946C3}" destId="{3E025516-9E0D-3942-AE4F-E5993618F30B}" srcOrd="10" destOrd="0" presId="urn:microsoft.com/office/officeart/2005/8/layout/vList5"/>
    <dgm:cxn modelId="{E0EA14EE-3521-AB48-9596-356DF7A7ABE9}" type="presParOf" srcId="{3E025516-9E0D-3942-AE4F-E5993618F30B}" destId="{C833AE72-C707-B24C-9891-682F8EDCBFF9}" srcOrd="0" destOrd="0" presId="urn:microsoft.com/office/officeart/2005/8/layout/vList5"/>
    <dgm:cxn modelId="{5435D22A-03FD-2045-A354-98C100AAE1FD}" type="presParOf" srcId="{3E025516-9E0D-3942-AE4F-E5993618F30B}" destId="{2E9F6CB8-4CEB-CA45-9A15-50DB4373A7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C6BFE8-5036-462C-83DD-B8A77EB79F60}"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GB"/>
        </a:p>
      </dgm:t>
    </dgm:pt>
    <dgm:pt modelId="{B2F3B128-CB43-48B6-97F2-3B956B7F242F}">
      <dgm:prSet phldrT="[Text]"/>
      <dgm:spPr>
        <a:solidFill>
          <a:srgbClr val="7030A0"/>
        </a:solidFill>
      </dgm:spPr>
      <dgm:t>
        <a:bodyPr/>
        <a:lstStyle/>
        <a:p>
          <a:r>
            <a:rPr lang="en-GB"/>
            <a:t>B</a:t>
          </a:r>
        </a:p>
      </dgm:t>
    </dgm:pt>
    <dgm:pt modelId="{DE8BA461-9D96-48A5-A51A-B2E925994D64}" type="parTrans" cxnId="{D336FA8F-8733-4112-8689-ADB7C6797980}">
      <dgm:prSet/>
      <dgm:spPr/>
      <dgm:t>
        <a:bodyPr/>
        <a:lstStyle/>
        <a:p>
          <a:endParaRPr lang="en-GB"/>
        </a:p>
      </dgm:t>
    </dgm:pt>
    <dgm:pt modelId="{54A3E863-928B-4641-840A-B7DF21BE310D}" type="sibTrans" cxnId="{D336FA8F-8733-4112-8689-ADB7C6797980}">
      <dgm:prSet/>
      <dgm:spPr/>
      <dgm:t>
        <a:bodyPr/>
        <a:lstStyle/>
        <a:p>
          <a:endParaRPr lang="en-GB"/>
        </a:p>
      </dgm:t>
    </dgm:pt>
    <dgm:pt modelId="{55C35205-97D9-4FD2-B3C9-C4C447AD6718}">
      <dgm:prSet phldrT="[Text]"/>
      <dgm:spPr/>
      <dgm:t>
        <a:bodyPr/>
        <a:lstStyle/>
        <a:p>
          <a:r>
            <a:rPr lang="en-GB"/>
            <a:t>Breathe (To Focus)</a:t>
          </a:r>
        </a:p>
      </dgm:t>
    </dgm:pt>
    <dgm:pt modelId="{7B8C80D1-F81E-4C44-A42A-A9551F5181D5}" type="parTrans" cxnId="{D534436E-FDFE-47EA-8C8D-4172A5AA1BA7}">
      <dgm:prSet/>
      <dgm:spPr/>
      <dgm:t>
        <a:bodyPr/>
        <a:lstStyle/>
        <a:p>
          <a:endParaRPr lang="en-GB"/>
        </a:p>
      </dgm:t>
    </dgm:pt>
    <dgm:pt modelId="{B4715AF8-A2BD-40E8-AB82-1EFE60D6F09B}" type="sibTrans" cxnId="{D534436E-FDFE-47EA-8C8D-4172A5AA1BA7}">
      <dgm:prSet/>
      <dgm:spPr/>
      <dgm:t>
        <a:bodyPr/>
        <a:lstStyle/>
        <a:p>
          <a:endParaRPr lang="en-GB"/>
        </a:p>
      </dgm:t>
    </dgm:pt>
    <dgm:pt modelId="{AF20611D-C7C8-4445-92A6-DD3BD64DD734}">
      <dgm:prSet phldrT="[Text]"/>
      <dgm:spPr>
        <a:solidFill>
          <a:srgbClr val="7030A0"/>
        </a:solidFill>
      </dgm:spPr>
      <dgm:t>
        <a:bodyPr/>
        <a:lstStyle/>
        <a:p>
          <a:r>
            <a:rPr lang="en-GB"/>
            <a:t>K</a:t>
          </a:r>
        </a:p>
      </dgm:t>
    </dgm:pt>
    <dgm:pt modelId="{264C8FC3-E3EF-4C84-BEFB-B0EFF75EC2D3}" type="parTrans" cxnId="{FDCCB1F4-F052-466B-B782-46F014E08C31}">
      <dgm:prSet/>
      <dgm:spPr/>
      <dgm:t>
        <a:bodyPr/>
        <a:lstStyle/>
        <a:p>
          <a:endParaRPr lang="en-GB"/>
        </a:p>
      </dgm:t>
    </dgm:pt>
    <dgm:pt modelId="{EA801FA0-8A30-4923-AE2F-0A1742CA0717}" type="sibTrans" cxnId="{FDCCB1F4-F052-466B-B782-46F014E08C31}">
      <dgm:prSet/>
      <dgm:spPr/>
      <dgm:t>
        <a:bodyPr/>
        <a:lstStyle/>
        <a:p>
          <a:endParaRPr lang="en-GB"/>
        </a:p>
      </dgm:t>
    </dgm:pt>
    <dgm:pt modelId="{BB32D038-C82C-4E0D-A440-A3710D8948BE}">
      <dgm:prSet phldrT="[Text]"/>
      <dgm:spPr/>
      <dgm:t>
        <a:bodyPr/>
        <a:lstStyle/>
        <a:p>
          <a:r>
            <a:rPr lang="en-GB"/>
            <a:t>Keep safe (From Harm)</a:t>
          </a:r>
        </a:p>
      </dgm:t>
    </dgm:pt>
    <dgm:pt modelId="{72B56063-1D31-4BAB-877B-3D54A6ED4B08}" type="parTrans" cxnId="{29A2DA68-D72D-4919-9E9F-0E955ADE1C8C}">
      <dgm:prSet/>
      <dgm:spPr/>
      <dgm:t>
        <a:bodyPr/>
        <a:lstStyle/>
        <a:p>
          <a:endParaRPr lang="en-GB"/>
        </a:p>
      </dgm:t>
    </dgm:pt>
    <dgm:pt modelId="{AB72243B-8BFF-4E46-85A3-8FE1ECB3752B}" type="sibTrans" cxnId="{29A2DA68-D72D-4919-9E9F-0E955ADE1C8C}">
      <dgm:prSet/>
      <dgm:spPr/>
      <dgm:t>
        <a:bodyPr/>
        <a:lstStyle/>
        <a:p>
          <a:endParaRPr lang="en-GB"/>
        </a:p>
      </dgm:t>
    </dgm:pt>
    <dgm:pt modelId="{969D5DA2-1807-42B2-BC78-E0D830C587BF}">
      <dgm:prSet phldrT="[Text]"/>
      <dgm:spPr>
        <a:solidFill>
          <a:srgbClr val="7030A0"/>
        </a:solidFill>
      </dgm:spPr>
      <dgm:t>
        <a:bodyPr/>
        <a:lstStyle/>
        <a:p>
          <a:r>
            <a:rPr lang="en-GB"/>
            <a:t>E</a:t>
          </a:r>
        </a:p>
      </dgm:t>
    </dgm:pt>
    <dgm:pt modelId="{97AE4602-AFF9-43DD-A976-EC47E0933F36}" type="parTrans" cxnId="{F7313DC8-FC1F-4E1A-9590-9743EE82F5B4}">
      <dgm:prSet/>
      <dgm:spPr/>
      <dgm:t>
        <a:bodyPr/>
        <a:lstStyle/>
        <a:p>
          <a:endParaRPr lang="en-GB"/>
        </a:p>
      </dgm:t>
    </dgm:pt>
    <dgm:pt modelId="{A779CBC4-B29C-4B21-B0A2-B194A67F201B}" type="sibTrans" cxnId="{F7313DC8-FC1F-4E1A-9590-9743EE82F5B4}">
      <dgm:prSet/>
      <dgm:spPr/>
      <dgm:t>
        <a:bodyPr/>
        <a:lstStyle/>
        <a:p>
          <a:endParaRPr lang="en-GB"/>
        </a:p>
      </dgm:t>
    </dgm:pt>
    <dgm:pt modelId="{68B6F292-B765-4C75-B72B-DEB0224F4B37}">
      <dgm:prSet phldrT="[Text]"/>
      <dgm:spPr/>
      <dgm:t>
        <a:bodyPr/>
        <a:lstStyle/>
        <a:p>
          <a:r>
            <a:rPr lang="en-GB"/>
            <a:t>End (Summarise)</a:t>
          </a:r>
        </a:p>
      </dgm:t>
    </dgm:pt>
    <dgm:pt modelId="{5044E408-A900-4EF4-8325-06C090C9FF67}" type="parTrans" cxnId="{50A6A633-8858-46B4-A9A3-CECD9B0239CA}">
      <dgm:prSet/>
      <dgm:spPr/>
      <dgm:t>
        <a:bodyPr/>
        <a:lstStyle/>
        <a:p>
          <a:endParaRPr lang="en-GB"/>
        </a:p>
      </dgm:t>
    </dgm:pt>
    <dgm:pt modelId="{B654440A-BD27-4FA8-8466-A835FBF1DE74}" type="sibTrans" cxnId="{50A6A633-8858-46B4-A9A3-CECD9B0239CA}">
      <dgm:prSet/>
      <dgm:spPr/>
      <dgm:t>
        <a:bodyPr/>
        <a:lstStyle/>
        <a:p>
          <a:endParaRPr lang="en-GB"/>
        </a:p>
      </dgm:t>
    </dgm:pt>
    <dgm:pt modelId="{7709FE9E-C242-465F-9662-FA48AA57A5A1}">
      <dgm:prSet/>
      <dgm:spPr>
        <a:solidFill>
          <a:srgbClr val="7030A0"/>
        </a:solidFill>
      </dgm:spPr>
      <dgm:t>
        <a:bodyPr/>
        <a:lstStyle/>
        <a:p>
          <a:r>
            <a:rPr lang="en-GB"/>
            <a:t>L</a:t>
          </a:r>
        </a:p>
      </dgm:t>
    </dgm:pt>
    <dgm:pt modelId="{5D37AEFE-DD37-429B-A4B8-FEBFAEF213E3}" type="parTrans" cxnId="{D302743D-FBDB-4CF3-81F7-1026E5DEABE8}">
      <dgm:prSet/>
      <dgm:spPr/>
      <dgm:t>
        <a:bodyPr/>
        <a:lstStyle/>
        <a:p>
          <a:endParaRPr lang="en-GB"/>
        </a:p>
      </dgm:t>
    </dgm:pt>
    <dgm:pt modelId="{87E2E151-9B30-45FE-A6F6-22D413166F94}" type="sibTrans" cxnId="{D302743D-FBDB-4CF3-81F7-1026E5DEABE8}">
      <dgm:prSet/>
      <dgm:spPr/>
      <dgm:t>
        <a:bodyPr/>
        <a:lstStyle/>
        <a:p>
          <a:endParaRPr lang="en-GB"/>
        </a:p>
      </dgm:t>
    </dgm:pt>
    <dgm:pt modelId="{687070A6-3D33-4D71-A912-5E1EA1B38896}">
      <dgm:prSet/>
      <dgm:spPr>
        <a:solidFill>
          <a:srgbClr val="7030A0"/>
        </a:solidFill>
      </dgm:spPr>
      <dgm:t>
        <a:bodyPr/>
        <a:lstStyle/>
        <a:p>
          <a:r>
            <a:rPr lang="en-GB"/>
            <a:t>A</a:t>
          </a:r>
        </a:p>
      </dgm:t>
    </dgm:pt>
    <dgm:pt modelId="{D228D00F-2359-4A1C-8916-030BB4C736F7}" type="parTrans" cxnId="{FF01E165-4FF0-4548-A7A0-80F263DC3251}">
      <dgm:prSet/>
      <dgm:spPr/>
      <dgm:t>
        <a:bodyPr/>
        <a:lstStyle/>
        <a:p>
          <a:endParaRPr lang="en-GB"/>
        </a:p>
      </dgm:t>
    </dgm:pt>
    <dgm:pt modelId="{7798C30A-7584-4721-B9A3-4738F1F0AA40}" type="sibTrans" cxnId="{FF01E165-4FF0-4548-A7A0-80F263DC3251}">
      <dgm:prSet/>
      <dgm:spPr/>
      <dgm:t>
        <a:bodyPr/>
        <a:lstStyle/>
        <a:p>
          <a:endParaRPr lang="en-GB"/>
        </a:p>
      </dgm:t>
    </dgm:pt>
    <dgm:pt modelId="{D85D6D19-B5A6-49C1-87D2-EFF437F82001}">
      <dgm:prSet/>
      <dgm:spPr/>
      <dgm:t>
        <a:bodyPr/>
        <a:lstStyle/>
        <a:p>
          <a:r>
            <a:rPr lang="en-GB"/>
            <a:t>Listen (To Understand)</a:t>
          </a:r>
        </a:p>
      </dgm:t>
    </dgm:pt>
    <dgm:pt modelId="{8573637A-E9A5-4573-AE9B-85AC12E6646D}" type="parTrans" cxnId="{4D17035A-2202-4BFD-8A7C-F469776FA245}">
      <dgm:prSet/>
      <dgm:spPr/>
      <dgm:t>
        <a:bodyPr/>
        <a:lstStyle/>
        <a:p>
          <a:endParaRPr lang="en-GB"/>
        </a:p>
      </dgm:t>
    </dgm:pt>
    <dgm:pt modelId="{DCFD0A25-5C02-4871-AD49-EEA6527ECA37}" type="sibTrans" cxnId="{4D17035A-2202-4BFD-8A7C-F469776FA245}">
      <dgm:prSet/>
      <dgm:spPr/>
      <dgm:t>
        <a:bodyPr/>
        <a:lstStyle/>
        <a:p>
          <a:endParaRPr lang="en-GB"/>
        </a:p>
      </dgm:t>
    </dgm:pt>
    <dgm:pt modelId="{36CE8C2C-78AB-42AD-A650-6BA540BFCDA6}">
      <dgm:prSet/>
      <dgm:spPr/>
      <dgm:t>
        <a:bodyPr/>
        <a:lstStyle/>
        <a:p>
          <a:r>
            <a:rPr lang="en-GB"/>
            <a:t>Ask (To Discover)</a:t>
          </a:r>
        </a:p>
      </dgm:t>
    </dgm:pt>
    <dgm:pt modelId="{9BDE6A7F-D13D-4527-96B0-E12B04E28F68}" type="parTrans" cxnId="{80516B8E-0C89-4269-9F1F-28B538582DF0}">
      <dgm:prSet/>
      <dgm:spPr/>
      <dgm:t>
        <a:bodyPr/>
        <a:lstStyle/>
        <a:p>
          <a:endParaRPr lang="en-GB"/>
        </a:p>
      </dgm:t>
    </dgm:pt>
    <dgm:pt modelId="{008EFEF3-2A0B-41D1-9935-B106E657A5E2}" type="sibTrans" cxnId="{80516B8E-0C89-4269-9F1F-28B538582DF0}">
      <dgm:prSet/>
      <dgm:spPr/>
      <dgm:t>
        <a:bodyPr/>
        <a:lstStyle/>
        <a:p>
          <a:endParaRPr lang="en-GB"/>
        </a:p>
      </dgm:t>
    </dgm:pt>
    <dgm:pt modelId="{A5B21850-C7FA-4966-A576-FECB521D6B4A}" type="pres">
      <dgm:prSet presAssocID="{1FC6BFE8-5036-462C-83DD-B8A77EB79F60}" presName="Name0" presStyleCnt="0">
        <dgm:presLayoutVars>
          <dgm:dir/>
          <dgm:animLvl val="lvl"/>
          <dgm:resizeHandles val="exact"/>
        </dgm:presLayoutVars>
      </dgm:prSet>
      <dgm:spPr/>
      <dgm:t>
        <a:bodyPr/>
        <a:lstStyle/>
        <a:p>
          <a:endParaRPr lang="en-US"/>
        </a:p>
      </dgm:t>
    </dgm:pt>
    <dgm:pt modelId="{C73A3DC6-FBE9-4308-9CEC-B9B174FA94B9}" type="pres">
      <dgm:prSet presAssocID="{B2F3B128-CB43-48B6-97F2-3B956B7F242F}" presName="linNode" presStyleCnt="0"/>
      <dgm:spPr/>
    </dgm:pt>
    <dgm:pt modelId="{F3700118-D2C6-44CE-AEFC-637D1FD73BED}" type="pres">
      <dgm:prSet presAssocID="{B2F3B128-CB43-48B6-97F2-3B956B7F242F}" presName="parentText" presStyleLbl="node1" presStyleIdx="0" presStyleCnt="5">
        <dgm:presLayoutVars>
          <dgm:chMax val="1"/>
          <dgm:bulletEnabled val="1"/>
        </dgm:presLayoutVars>
      </dgm:prSet>
      <dgm:spPr/>
      <dgm:t>
        <a:bodyPr/>
        <a:lstStyle/>
        <a:p>
          <a:endParaRPr lang="en-US"/>
        </a:p>
      </dgm:t>
    </dgm:pt>
    <dgm:pt modelId="{88679A42-F741-4648-91C7-E59D64774AD4}" type="pres">
      <dgm:prSet presAssocID="{B2F3B128-CB43-48B6-97F2-3B956B7F242F}" presName="descendantText" presStyleLbl="alignAccFollowNode1" presStyleIdx="0" presStyleCnt="5">
        <dgm:presLayoutVars>
          <dgm:bulletEnabled val="1"/>
        </dgm:presLayoutVars>
      </dgm:prSet>
      <dgm:spPr/>
      <dgm:t>
        <a:bodyPr/>
        <a:lstStyle/>
        <a:p>
          <a:endParaRPr lang="en-US"/>
        </a:p>
      </dgm:t>
    </dgm:pt>
    <dgm:pt modelId="{369DB813-7A3E-4C29-BC37-A4548D484BE6}" type="pres">
      <dgm:prSet presAssocID="{54A3E863-928B-4641-840A-B7DF21BE310D}" presName="sp" presStyleCnt="0"/>
      <dgm:spPr/>
    </dgm:pt>
    <dgm:pt modelId="{7F243722-B109-4FE6-9146-2C8FF43AB7D4}" type="pres">
      <dgm:prSet presAssocID="{7709FE9E-C242-465F-9662-FA48AA57A5A1}" presName="linNode" presStyleCnt="0"/>
      <dgm:spPr/>
    </dgm:pt>
    <dgm:pt modelId="{07E84683-956B-469E-A9C8-96872BA9F6E8}" type="pres">
      <dgm:prSet presAssocID="{7709FE9E-C242-465F-9662-FA48AA57A5A1}" presName="parentText" presStyleLbl="node1" presStyleIdx="1" presStyleCnt="5">
        <dgm:presLayoutVars>
          <dgm:chMax val="1"/>
          <dgm:bulletEnabled val="1"/>
        </dgm:presLayoutVars>
      </dgm:prSet>
      <dgm:spPr/>
      <dgm:t>
        <a:bodyPr/>
        <a:lstStyle/>
        <a:p>
          <a:endParaRPr lang="en-US"/>
        </a:p>
      </dgm:t>
    </dgm:pt>
    <dgm:pt modelId="{6FA6A7B5-618E-4A36-BB5A-13CC3F1B106B}" type="pres">
      <dgm:prSet presAssocID="{7709FE9E-C242-465F-9662-FA48AA57A5A1}" presName="descendantText" presStyleLbl="alignAccFollowNode1" presStyleIdx="1" presStyleCnt="5">
        <dgm:presLayoutVars>
          <dgm:bulletEnabled val="1"/>
        </dgm:presLayoutVars>
      </dgm:prSet>
      <dgm:spPr/>
      <dgm:t>
        <a:bodyPr/>
        <a:lstStyle/>
        <a:p>
          <a:endParaRPr lang="en-US"/>
        </a:p>
      </dgm:t>
    </dgm:pt>
    <dgm:pt modelId="{26CF31E0-A7F8-4E84-A2C1-DE66021558DB}" type="pres">
      <dgm:prSet presAssocID="{87E2E151-9B30-45FE-A6F6-22D413166F94}" presName="sp" presStyleCnt="0"/>
      <dgm:spPr/>
    </dgm:pt>
    <dgm:pt modelId="{E0638886-4BCE-4C57-8E08-EDD8E3375D74}" type="pres">
      <dgm:prSet presAssocID="{687070A6-3D33-4D71-A912-5E1EA1B38896}" presName="linNode" presStyleCnt="0"/>
      <dgm:spPr/>
    </dgm:pt>
    <dgm:pt modelId="{81502BC2-7883-429C-8205-EB5830DC2D7F}" type="pres">
      <dgm:prSet presAssocID="{687070A6-3D33-4D71-A912-5E1EA1B38896}" presName="parentText" presStyleLbl="node1" presStyleIdx="2" presStyleCnt="5">
        <dgm:presLayoutVars>
          <dgm:chMax val="1"/>
          <dgm:bulletEnabled val="1"/>
        </dgm:presLayoutVars>
      </dgm:prSet>
      <dgm:spPr/>
      <dgm:t>
        <a:bodyPr/>
        <a:lstStyle/>
        <a:p>
          <a:endParaRPr lang="en-US"/>
        </a:p>
      </dgm:t>
    </dgm:pt>
    <dgm:pt modelId="{86C99D78-5D17-4C19-851D-192145AA3A38}" type="pres">
      <dgm:prSet presAssocID="{687070A6-3D33-4D71-A912-5E1EA1B38896}" presName="descendantText" presStyleLbl="alignAccFollowNode1" presStyleIdx="2" presStyleCnt="5">
        <dgm:presLayoutVars>
          <dgm:bulletEnabled val="1"/>
        </dgm:presLayoutVars>
      </dgm:prSet>
      <dgm:spPr/>
      <dgm:t>
        <a:bodyPr/>
        <a:lstStyle/>
        <a:p>
          <a:endParaRPr lang="en-US"/>
        </a:p>
      </dgm:t>
    </dgm:pt>
    <dgm:pt modelId="{8BB30462-32D2-41FA-860F-1BA0F380D92B}" type="pres">
      <dgm:prSet presAssocID="{7798C30A-7584-4721-B9A3-4738F1F0AA40}" presName="sp" presStyleCnt="0"/>
      <dgm:spPr/>
    </dgm:pt>
    <dgm:pt modelId="{8F8C9D3C-9AE9-4DFE-955B-1CF822883214}" type="pres">
      <dgm:prSet presAssocID="{AF20611D-C7C8-4445-92A6-DD3BD64DD734}" presName="linNode" presStyleCnt="0"/>
      <dgm:spPr/>
    </dgm:pt>
    <dgm:pt modelId="{B3E22033-DB3B-44B8-992E-9A0A4D6FAECE}" type="pres">
      <dgm:prSet presAssocID="{AF20611D-C7C8-4445-92A6-DD3BD64DD734}" presName="parentText" presStyleLbl="node1" presStyleIdx="3" presStyleCnt="5">
        <dgm:presLayoutVars>
          <dgm:chMax val="1"/>
          <dgm:bulletEnabled val="1"/>
        </dgm:presLayoutVars>
      </dgm:prSet>
      <dgm:spPr/>
      <dgm:t>
        <a:bodyPr/>
        <a:lstStyle/>
        <a:p>
          <a:endParaRPr lang="en-US"/>
        </a:p>
      </dgm:t>
    </dgm:pt>
    <dgm:pt modelId="{828EBEC0-4419-4DF7-BE00-149849721B1A}" type="pres">
      <dgm:prSet presAssocID="{AF20611D-C7C8-4445-92A6-DD3BD64DD734}" presName="descendantText" presStyleLbl="alignAccFollowNode1" presStyleIdx="3" presStyleCnt="5">
        <dgm:presLayoutVars>
          <dgm:bulletEnabled val="1"/>
        </dgm:presLayoutVars>
      </dgm:prSet>
      <dgm:spPr/>
      <dgm:t>
        <a:bodyPr/>
        <a:lstStyle/>
        <a:p>
          <a:endParaRPr lang="en-US"/>
        </a:p>
      </dgm:t>
    </dgm:pt>
    <dgm:pt modelId="{66EE291D-BBBD-4636-95E7-FE42BF10A6F6}" type="pres">
      <dgm:prSet presAssocID="{EA801FA0-8A30-4923-AE2F-0A1742CA0717}" presName="sp" presStyleCnt="0"/>
      <dgm:spPr/>
    </dgm:pt>
    <dgm:pt modelId="{2E5FB4C0-30D3-44E4-832D-393C460350F9}" type="pres">
      <dgm:prSet presAssocID="{969D5DA2-1807-42B2-BC78-E0D830C587BF}" presName="linNode" presStyleCnt="0"/>
      <dgm:spPr/>
    </dgm:pt>
    <dgm:pt modelId="{AEF0FAA8-2ACD-4552-A16C-6D2ED6D648CF}" type="pres">
      <dgm:prSet presAssocID="{969D5DA2-1807-42B2-BC78-E0D830C587BF}" presName="parentText" presStyleLbl="node1" presStyleIdx="4" presStyleCnt="5">
        <dgm:presLayoutVars>
          <dgm:chMax val="1"/>
          <dgm:bulletEnabled val="1"/>
        </dgm:presLayoutVars>
      </dgm:prSet>
      <dgm:spPr/>
      <dgm:t>
        <a:bodyPr/>
        <a:lstStyle/>
        <a:p>
          <a:endParaRPr lang="en-US"/>
        </a:p>
      </dgm:t>
    </dgm:pt>
    <dgm:pt modelId="{62198D22-CCCC-4FCA-805C-2C5A1CA5D821}" type="pres">
      <dgm:prSet presAssocID="{969D5DA2-1807-42B2-BC78-E0D830C587BF}" presName="descendantText" presStyleLbl="alignAccFollowNode1" presStyleIdx="4" presStyleCnt="5">
        <dgm:presLayoutVars>
          <dgm:bulletEnabled val="1"/>
        </dgm:presLayoutVars>
      </dgm:prSet>
      <dgm:spPr/>
      <dgm:t>
        <a:bodyPr/>
        <a:lstStyle/>
        <a:p>
          <a:endParaRPr lang="en-US"/>
        </a:p>
      </dgm:t>
    </dgm:pt>
  </dgm:ptLst>
  <dgm:cxnLst>
    <dgm:cxn modelId="{50A6A633-8858-46B4-A9A3-CECD9B0239CA}" srcId="{969D5DA2-1807-42B2-BC78-E0D830C587BF}" destId="{68B6F292-B765-4C75-B72B-DEB0224F4B37}" srcOrd="0" destOrd="0" parTransId="{5044E408-A900-4EF4-8325-06C090C9FF67}" sibTransId="{B654440A-BD27-4FA8-8466-A835FBF1DE74}"/>
    <dgm:cxn modelId="{80516B8E-0C89-4269-9F1F-28B538582DF0}" srcId="{687070A6-3D33-4D71-A912-5E1EA1B38896}" destId="{36CE8C2C-78AB-42AD-A650-6BA540BFCDA6}" srcOrd="0" destOrd="0" parTransId="{9BDE6A7F-D13D-4527-96B0-E12B04E28F68}" sibTransId="{008EFEF3-2A0B-41D1-9935-B106E657A5E2}"/>
    <dgm:cxn modelId="{829A3642-4622-4665-99F4-0D7412E0E12C}" type="presOf" srcId="{B2F3B128-CB43-48B6-97F2-3B956B7F242F}" destId="{F3700118-D2C6-44CE-AEFC-637D1FD73BED}" srcOrd="0" destOrd="0" presId="urn:microsoft.com/office/officeart/2005/8/layout/vList5"/>
    <dgm:cxn modelId="{D0EB9D0F-7046-41EA-B200-C936366CA5C6}" type="presOf" srcId="{7709FE9E-C242-465F-9662-FA48AA57A5A1}" destId="{07E84683-956B-469E-A9C8-96872BA9F6E8}" srcOrd="0" destOrd="0" presId="urn:microsoft.com/office/officeart/2005/8/layout/vList5"/>
    <dgm:cxn modelId="{2FB03359-BE30-4506-AB1E-01E99F693769}" type="presOf" srcId="{969D5DA2-1807-42B2-BC78-E0D830C587BF}" destId="{AEF0FAA8-2ACD-4552-A16C-6D2ED6D648CF}" srcOrd="0" destOrd="0" presId="urn:microsoft.com/office/officeart/2005/8/layout/vList5"/>
    <dgm:cxn modelId="{FDCCB1F4-F052-466B-B782-46F014E08C31}" srcId="{1FC6BFE8-5036-462C-83DD-B8A77EB79F60}" destId="{AF20611D-C7C8-4445-92A6-DD3BD64DD734}" srcOrd="3" destOrd="0" parTransId="{264C8FC3-E3EF-4C84-BEFB-B0EFF75EC2D3}" sibTransId="{EA801FA0-8A30-4923-AE2F-0A1742CA0717}"/>
    <dgm:cxn modelId="{F7313DC8-FC1F-4E1A-9590-9743EE82F5B4}" srcId="{1FC6BFE8-5036-462C-83DD-B8A77EB79F60}" destId="{969D5DA2-1807-42B2-BC78-E0D830C587BF}" srcOrd="4" destOrd="0" parTransId="{97AE4602-AFF9-43DD-A976-EC47E0933F36}" sibTransId="{A779CBC4-B29C-4B21-B0A2-B194A67F201B}"/>
    <dgm:cxn modelId="{D336FA8F-8733-4112-8689-ADB7C6797980}" srcId="{1FC6BFE8-5036-462C-83DD-B8A77EB79F60}" destId="{B2F3B128-CB43-48B6-97F2-3B956B7F242F}" srcOrd="0" destOrd="0" parTransId="{DE8BA461-9D96-48A5-A51A-B2E925994D64}" sibTransId="{54A3E863-928B-4641-840A-B7DF21BE310D}"/>
    <dgm:cxn modelId="{D4EA1A0F-ACFE-4890-9438-35595FA1036F}" type="presOf" srcId="{AF20611D-C7C8-4445-92A6-DD3BD64DD734}" destId="{B3E22033-DB3B-44B8-992E-9A0A4D6FAECE}" srcOrd="0" destOrd="0" presId="urn:microsoft.com/office/officeart/2005/8/layout/vList5"/>
    <dgm:cxn modelId="{FF01E165-4FF0-4548-A7A0-80F263DC3251}" srcId="{1FC6BFE8-5036-462C-83DD-B8A77EB79F60}" destId="{687070A6-3D33-4D71-A912-5E1EA1B38896}" srcOrd="2" destOrd="0" parTransId="{D228D00F-2359-4A1C-8916-030BB4C736F7}" sibTransId="{7798C30A-7584-4721-B9A3-4738F1F0AA40}"/>
    <dgm:cxn modelId="{54192D80-0DAA-406F-885A-8D8BD76C40AA}" type="presOf" srcId="{55C35205-97D9-4FD2-B3C9-C4C447AD6718}" destId="{88679A42-F741-4648-91C7-E59D64774AD4}" srcOrd="0" destOrd="0" presId="urn:microsoft.com/office/officeart/2005/8/layout/vList5"/>
    <dgm:cxn modelId="{B30ADBDE-608C-4707-93A2-5CECB9F6FB67}" type="presOf" srcId="{1FC6BFE8-5036-462C-83DD-B8A77EB79F60}" destId="{A5B21850-C7FA-4966-A576-FECB521D6B4A}" srcOrd="0" destOrd="0" presId="urn:microsoft.com/office/officeart/2005/8/layout/vList5"/>
    <dgm:cxn modelId="{D3A72FEE-5E2C-46B3-904C-F08852A2436E}" type="presOf" srcId="{BB32D038-C82C-4E0D-A440-A3710D8948BE}" destId="{828EBEC0-4419-4DF7-BE00-149849721B1A}" srcOrd="0" destOrd="0" presId="urn:microsoft.com/office/officeart/2005/8/layout/vList5"/>
    <dgm:cxn modelId="{D534436E-FDFE-47EA-8C8D-4172A5AA1BA7}" srcId="{B2F3B128-CB43-48B6-97F2-3B956B7F242F}" destId="{55C35205-97D9-4FD2-B3C9-C4C447AD6718}" srcOrd="0" destOrd="0" parTransId="{7B8C80D1-F81E-4C44-A42A-A9551F5181D5}" sibTransId="{B4715AF8-A2BD-40E8-AB82-1EFE60D6F09B}"/>
    <dgm:cxn modelId="{A8F5E09A-7F44-4D85-9FDE-4D58CAEC1EBF}" type="presOf" srcId="{687070A6-3D33-4D71-A912-5E1EA1B38896}" destId="{81502BC2-7883-429C-8205-EB5830DC2D7F}" srcOrd="0" destOrd="0" presId="urn:microsoft.com/office/officeart/2005/8/layout/vList5"/>
    <dgm:cxn modelId="{29A2DA68-D72D-4919-9E9F-0E955ADE1C8C}" srcId="{AF20611D-C7C8-4445-92A6-DD3BD64DD734}" destId="{BB32D038-C82C-4E0D-A440-A3710D8948BE}" srcOrd="0" destOrd="0" parTransId="{72B56063-1D31-4BAB-877B-3D54A6ED4B08}" sibTransId="{AB72243B-8BFF-4E46-85A3-8FE1ECB3752B}"/>
    <dgm:cxn modelId="{4D17035A-2202-4BFD-8A7C-F469776FA245}" srcId="{7709FE9E-C242-465F-9662-FA48AA57A5A1}" destId="{D85D6D19-B5A6-49C1-87D2-EFF437F82001}" srcOrd="0" destOrd="0" parTransId="{8573637A-E9A5-4573-AE9B-85AC12E6646D}" sibTransId="{DCFD0A25-5C02-4871-AD49-EEA6527ECA37}"/>
    <dgm:cxn modelId="{EFECF06D-772A-4DD9-901E-D5D6D967CD80}" type="presOf" srcId="{D85D6D19-B5A6-49C1-87D2-EFF437F82001}" destId="{6FA6A7B5-618E-4A36-BB5A-13CC3F1B106B}" srcOrd="0" destOrd="0" presId="urn:microsoft.com/office/officeart/2005/8/layout/vList5"/>
    <dgm:cxn modelId="{223DC6A2-44B6-4965-9C2A-0A431A94E7BF}" type="presOf" srcId="{36CE8C2C-78AB-42AD-A650-6BA540BFCDA6}" destId="{86C99D78-5D17-4C19-851D-192145AA3A38}" srcOrd="0" destOrd="0" presId="urn:microsoft.com/office/officeart/2005/8/layout/vList5"/>
    <dgm:cxn modelId="{CA405414-525D-43D0-8748-F2EC9CA2113E}" type="presOf" srcId="{68B6F292-B765-4C75-B72B-DEB0224F4B37}" destId="{62198D22-CCCC-4FCA-805C-2C5A1CA5D821}" srcOrd="0" destOrd="0" presId="urn:microsoft.com/office/officeart/2005/8/layout/vList5"/>
    <dgm:cxn modelId="{D302743D-FBDB-4CF3-81F7-1026E5DEABE8}" srcId="{1FC6BFE8-5036-462C-83DD-B8A77EB79F60}" destId="{7709FE9E-C242-465F-9662-FA48AA57A5A1}" srcOrd="1" destOrd="0" parTransId="{5D37AEFE-DD37-429B-A4B8-FEBFAEF213E3}" sibTransId="{87E2E151-9B30-45FE-A6F6-22D413166F94}"/>
    <dgm:cxn modelId="{ECBEB73A-EC35-4603-B4F2-96A89231DB7B}" type="presParOf" srcId="{A5B21850-C7FA-4966-A576-FECB521D6B4A}" destId="{C73A3DC6-FBE9-4308-9CEC-B9B174FA94B9}" srcOrd="0" destOrd="0" presId="urn:microsoft.com/office/officeart/2005/8/layout/vList5"/>
    <dgm:cxn modelId="{89171624-8197-48A7-AE2B-244FCB8F9696}" type="presParOf" srcId="{C73A3DC6-FBE9-4308-9CEC-B9B174FA94B9}" destId="{F3700118-D2C6-44CE-AEFC-637D1FD73BED}" srcOrd="0" destOrd="0" presId="urn:microsoft.com/office/officeart/2005/8/layout/vList5"/>
    <dgm:cxn modelId="{EE15AFA2-1DCD-44F7-B62B-DDFC0BC92041}" type="presParOf" srcId="{C73A3DC6-FBE9-4308-9CEC-B9B174FA94B9}" destId="{88679A42-F741-4648-91C7-E59D64774AD4}" srcOrd="1" destOrd="0" presId="urn:microsoft.com/office/officeart/2005/8/layout/vList5"/>
    <dgm:cxn modelId="{DAE92DAC-B60B-47E9-9E08-14203539B53B}" type="presParOf" srcId="{A5B21850-C7FA-4966-A576-FECB521D6B4A}" destId="{369DB813-7A3E-4C29-BC37-A4548D484BE6}" srcOrd="1" destOrd="0" presId="urn:microsoft.com/office/officeart/2005/8/layout/vList5"/>
    <dgm:cxn modelId="{7B44B726-1EDB-41AA-842E-36C2C84C97E4}" type="presParOf" srcId="{A5B21850-C7FA-4966-A576-FECB521D6B4A}" destId="{7F243722-B109-4FE6-9146-2C8FF43AB7D4}" srcOrd="2" destOrd="0" presId="urn:microsoft.com/office/officeart/2005/8/layout/vList5"/>
    <dgm:cxn modelId="{DB3F5279-5B5E-4934-9734-39B61982949C}" type="presParOf" srcId="{7F243722-B109-4FE6-9146-2C8FF43AB7D4}" destId="{07E84683-956B-469E-A9C8-96872BA9F6E8}" srcOrd="0" destOrd="0" presId="urn:microsoft.com/office/officeart/2005/8/layout/vList5"/>
    <dgm:cxn modelId="{F14A5E35-C3AE-4451-9B1B-82F7B52CA1DA}" type="presParOf" srcId="{7F243722-B109-4FE6-9146-2C8FF43AB7D4}" destId="{6FA6A7B5-618E-4A36-BB5A-13CC3F1B106B}" srcOrd="1" destOrd="0" presId="urn:microsoft.com/office/officeart/2005/8/layout/vList5"/>
    <dgm:cxn modelId="{167FD6DB-E137-48E6-9E9B-C195FC89E1DA}" type="presParOf" srcId="{A5B21850-C7FA-4966-A576-FECB521D6B4A}" destId="{26CF31E0-A7F8-4E84-A2C1-DE66021558DB}" srcOrd="3" destOrd="0" presId="urn:microsoft.com/office/officeart/2005/8/layout/vList5"/>
    <dgm:cxn modelId="{F5575E12-3FF8-4282-AEB9-0AE8869190E9}" type="presParOf" srcId="{A5B21850-C7FA-4966-A576-FECB521D6B4A}" destId="{E0638886-4BCE-4C57-8E08-EDD8E3375D74}" srcOrd="4" destOrd="0" presId="urn:microsoft.com/office/officeart/2005/8/layout/vList5"/>
    <dgm:cxn modelId="{6F90EE42-963D-40E8-A383-6608037246AA}" type="presParOf" srcId="{E0638886-4BCE-4C57-8E08-EDD8E3375D74}" destId="{81502BC2-7883-429C-8205-EB5830DC2D7F}" srcOrd="0" destOrd="0" presId="urn:microsoft.com/office/officeart/2005/8/layout/vList5"/>
    <dgm:cxn modelId="{32BF3BE1-72C0-4C9F-AA2C-4A1B716C3904}" type="presParOf" srcId="{E0638886-4BCE-4C57-8E08-EDD8E3375D74}" destId="{86C99D78-5D17-4C19-851D-192145AA3A38}" srcOrd="1" destOrd="0" presId="urn:microsoft.com/office/officeart/2005/8/layout/vList5"/>
    <dgm:cxn modelId="{5E2ACDBE-9AE4-41EC-A8A3-7A510413F30A}" type="presParOf" srcId="{A5B21850-C7FA-4966-A576-FECB521D6B4A}" destId="{8BB30462-32D2-41FA-860F-1BA0F380D92B}" srcOrd="5" destOrd="0" presId="urn:microsoft.com/office/officeart/2005/8/layout/vList5"/>
    <dgm:cxn modelId="{45C9F37C-235F-4CC9-BF20-5E33F16A99B8}" type="presParOf" srcId="{A5B21850-C7FA-4966-A576-FECB521D6B4A}" destId="{8F8C9D3C-9AE9-4DFE-955B-1CF822883214}" srcOrd="6" destOrd="0" presId="urn:microsoft.com/office/officeart/2005/8/layout/vList5"/>
    <dgm:cxn modelId="{5BF86DD6-85B7-4DCB-8552-EFB4FF046C52}" type="presParOf" srcId="{8F8C9D3C-9AE9-4DFE-955B-1CF822883214}" destId="{B3E22033-DB3B-44B8-992E-9A0A4D6FAECE}" srcOrd="0" destOrd="0" presId="urn:microsoft.com/office/officeart/2005/8/layout/vList5"/>
    <dgm:cxn modelId="{90148497-AD84-4B00-871F-FABD3FB24485}" type="presParOf" srcId="{8F8C9D3C-9AE9-4DFE-955B-1CF822883214}" destId="{828EBEC0-4419-4DF7-BE00-149849721B1A}" srcOrd="1" destOrd="0" presId="urn:microsoft.com/office/officeart/2005/8/layout/vList5"/>
    <dgm:cxn modelId="{70F69A5E-1B50-4204-83D2-520FA8CF80BB}" type="presParOf" srcId="{A5B21850-C7FA-4966-A576-FECB521D6B4A}" destId="{66EE291D-BBBD-4636-95E7-FE42BF10A6F6}" srcOrd="7" destOrd="0" presId="urn:microsoft.com/office/officeart/2005/8/layout/vList5"/>
    <dgm:cxn modelId="{80486585-1EA2-49C5-B5F0-C4750D9FE357}" type="presParOf" srcId="{A5B21850-C7FA-4966-A576-FECB521D6B4A}" destId="{2E5FB4C0-30D3-44E4-832D-393C460350F9}" srcOrd="8" destOrd="0" presId="urn:microsoft.com/office/officeart/2005/8/layout/vList5"/>
    <dgm:cxn modelId="{6E95AD1D-7D48-486A-B6C7-5A12369FA8D1}" type="presParOf" srcId="{2E5FB4C0-30D3-44E4-832D-393C460350F9}" destId="{AEF0FAA8-2ACD-4552-A16C-6D2ED6D648CF}" srcOrd="0" destOrd="0" presId="urn:microsoft.com/office/officeart/2005/8/layout/vList5"/>
    <dgm:cxn modelId="{50430DA4-BCE7-4112-97D4-F59B8B4C0663}" type="presParOf" srcId="{2E5FB4C0-30D3-44E4-832D-393C460350F9}" destId="{62198D22-CCCC-4FCA-805C-2C5A1CA5D8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FB783-E55F-4E58-A587-A71ACF3AA42D}">
      <dsp:nvSpPr>
        <dsp:cNvPr id="0" name=""/>
        <dsp:cNvSpPr/>
      </dsp:nvSpPr>
      <dsp:spPr>
        <a:xfrm>
          <a:off x="0" y="22742"/>
          <a:ext cx="5257801"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What is sudden and/or traumatic death?</a:t>
          </a:r>
          <a:endParaRPr lang="en-US" sz="1800" kern="1200"/>
        </a:p>
      </dsp:txBody>
      <dsp:txXfrm>
        <a:off x="49347" y="72089"/>
        <a:ext cx="5159107" cy="912186"/>
      </dsp:txXfrm>
    </dsp:sp>
    <dsp:sp modelId="{248240E3-123F-41FA-9785-DD4FAB0F54CE}">
      <dsp:nvSpPr>
        <dsp:cNvPr id="0" name=""/>
        <dsp:cNvSpPr/>
      </dsp:nvSpPr>
      <dsp:spPr>
        <a:xfrm>
          <a:off x="0" y="1189142"/>
          <a:ext cx="5257801"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Involvement of medical / legal authorities can impact grieving</a:t>
          </a:r>
          <a:endParaRPr lang="en-US" sz="1800" kern="1200"/>
        </a:p>
      </dsp:txBody>
      <dsp:txXfrm>
        <a:off x="49347" y="1238489"/>
        <a:ext cx="5159107" cy="912186"/>
      </dsp:txXfrm>
    </dsp:sp>
    <dsp:sp modelId="{18057249-882F-4120-B592-198394BB980D}">
      <dsp:nvSpPr>
        <dsp:cNvPr id="0" name=""/>
        <dsp:cNvSpPr/>
      </dsp:nvSpPr>
      <dsp:spPr>
        <a:xfrm>
          <a:off x="0" y="2355542"/>
          <a:ext cx="5257801"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Even death by ‘natural causes’ can be traumatic for the bereaved</a:t>
          </a:r>
          <a:endParaRPr lang="en-US" sz="1800" kern="1200"/>
        </a:p>
      </dsp:txBody>
      <dsp:txXfrm>
        <a:off x="49347" y="2404889"/>
        <a:ext cx="5159107" cy="912186"/>
      </dsp:txXfrm>
    </dsp:sp>
    <dsp:sp modelId="{09EC21A7-6487-4E2A-909F-69621A56C4D2}">
      <dsp:nvSpPr>
        <dsp:cNvPr id="0" name=""/>
        <dsp:cNvSpPr/>
      </dsp:nvSpPr>
      <dsp:spPr>
        <a:xfrm>
          <a:off x="0" y="3521943"/>
          <a:ext cx="5257801"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Characteristics of sudden or traumatic</a:t>
          </a:r>
          <a:endParaRPr lang="en-US" sz="1800" kern="1200"/>
        </a:p>
      </dsp:txBody>
      <dsp:txXfrm>
        <a:off x="49347" y="3571290"/>
        <a:ext cx="5159107" cy="91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7922-0EE9-8B4C-9418-09210A772582}">
      <dsp:nvSpPr>
        <dsp:cNvPr id="0" name=""/>
        <dsp:cNvSpPr/>
      </dsp:nvSpPr>
      <dsp:spPr>
        <a:xfrm>
          <a:off x="1325830" y="2213"/>
          <a:ext cx="1888606" cy="710827"/>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a:t>Intentional</a:t>
          </a:r>
        </a:p>
      </dsp:txBody>
      <dsp:txXfrm>
        <a:off x="1681244" y="2213"/>
        <a:ext cx="1177779" cy="710827"/>
      </dsp:txXfrm>
    </dsp:sp>
    <dsp:sp modelId="{309CD1A3-906A-224C-8846-29FFA5B1472C}">
      <dsp:nvSpPr>
        <dsp:cNvPr id="0" name=""/>
        <dsp:cNvSpPr/>
      </dsp:nvSpPr>
      <dsp:spPr>
        <a:xfrm>
          <a:off x="2993807" y="27082"/>
          <a:ext cx="7084167" cy="661089"/>
        </a:xfrm>
        <a:prstGeom prst="chevron">
          <a:avLst/>
        </a:prstGeom>
        <a:solidFill>
          <a:srgbClr val="7030A0">
            <a:alpha val="59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a:t>Relief from unbearable problems, no way out, flight.</a:t>
          </a:r>
        </a:p>
      </dsp:txBody>
      <dsp:txXfrm>
        <a:off x="3324352" y="27082"/>
        <a:ext cx="6423078" cy="661089"/>
      </dsp:txXfrm>
    </dsp:sp>
    <dsp:sp modelId="{0481FDFA-4E92-1548-B50C-8CF3EE90C571}">
      <dsp:nvSpPr>
        <dsp:cNvPr id="0" name=""/>
        <dsp:cNvSpPr/>
      </dsp:nvSpPr>
      <dsp:spPr>
        <a:xfrm>
          <a:off x="1325830" y="808081"/>
          <a:ext cx="1911331" cy="67886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a:t>Manipulative </a:t>
          </a:r>
        </a:p>
      </dsp:txBody>
      <dsp:txXfrm>
        <a:off x="1665260" y="808081"/>
        <a:ext cx="1232471" cy="678860"/>
      </dsp:txXfrm>
    </dsp:sp>
    <dsp:sp modelId="{0BF9E714-A593-7146-88F9-5BB3FBE35266}">
      <dsp:nvSpPr>
        <dsp:cNvPr id="0" name=""/>
        <dsp:cNvSpPr/>
      </dsp:nvSpPr>
      <dsp:spPr>
        <a:xfrm>
          <a:off x="3016532" y="865784"/>
          <a:ext cx="5551656" cy="563454"/>
        </a:xfrm>
        <a:prstGeom prst="chevron">
          <a:avLst/>
        </a:prstGeom>
        <a:solidFill>
          <a:srgbClr val="7030A0">
            <a:alpha val="47163"/>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a:t>To make someone feel guilty, coercion, threat.</a:t>
          </a:r>
        </a:p>
      </dsp:txBody>
      <dsp:txXfrm>
        <a:off x="3298259" y="865784"/>
        <a:ext cx="4988202" cy="563454"/>
      </dsp:txXfrm>
    </dsp:sp>
    <dsp:sp modelId="{FBCC1E7C-7789-4790-8231-9AC762156634}">
      <dsp:nvSpPr>
        <dsp:cNvPr id="0" name=""/>
        <dsp:cNvSpPr/>
      </dsp:nvSpPr>
      <dsp:spPr>
        <a:xfrm>
          <a:off x="1325830" y="1581982"/>
          <a:ext cx="1697150" cy="67886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a:t>Desperation</a:t>
          </a:r>
        </a:p>
      </dsp:txBody>
      <dsp:txXfrm>
        <a:off x="1665260" y="1581982"/>
        <a:ext cx="1018290" cy="678860"/>
      </dsp:txXfrm>
    </dsp:sp>
    <dsp:sp modelId="{7337808B-D303-494B-B8BA-E54773D9AB4F}">
      <dsp:nvSpPr>
        <dsp:cNvPr id="0" name=""/>
        <dsp:cNvSpPr/>
      </dsp:nvSpPr>
      <dsp:spPr>
        <a:xfrm>
          <a:off x="2802351" y="1639685"/>
          <a:ext cx="5866049" cy="563454"/>
        </a:xfrm>
        <a:prstGeom prst="chevron">
          <a:avLst/>
        </a:prstGeom>
        <a:solidFill>
          <a:srgbClr val="7030A0">
            <a:alpha val="46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a:t>Perceived to be the only way to stop pain</a:t>
          </a:r>
        </a:p>
      </dsp:txBody>
      <dsp:txXfrm>
        <a:off x="3084078" y="1639685"/>
        <a:ext cx="5302595" cy="563454"/>
      </dsp:txXfrm>
    </dsp:sp>
    <dsp:sp modelId="{A2D20288-FE69-E346-93D0-561C6ACDA3A2}">
      <dsp:nvSpPr>
        <dsp:cNvPr id="0" name=""/>
        <dsp:cNvSpPr/>
      </dsp:nvSpPr>
      <dsp:spPr>
        <a:xfrm>
          <a:off x="1325830" y="2355883"/>
          <a:ext cx="1901759" cy="67886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a:t>Martyr </a:t>
          </a:r>
        </a:p>
      </dsp:txBody>
      <dsp:txXfrm>
        <a:off x="1665260" y="2355883"/>
        <a:ext cx="1222899" cy="678860"/>
      </dsp:txXfrm>
    </dsp:sp>
    <dsp:sp modelId="{D28483FD-BB62-6045-8EEB-D4F519A9F4CB}">
      <dsp:nvSpPr>
        <dsp:cNvPr id="0" name=""/>
        <dsp:cNvSpPr/>
      </dsp:nvSpPr>
      <dsp:spPr>
        <a:xfrm>
          <a:off x="3006960" y="2413586"/>
          <a:ext cx="6211024" cy="563454"/>
        </a:xfrm>
        <a:prstGeom prst="chevron">
          <a:avLst/>
        </a:prstGeom>
        <a:solidFill>
          <a:srgbClr val="7030A0">
            <a:alpha val="4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a:t>Sacrificing life for a political or religious cause.</a:t>
          </a:r>
        </a:p>
      </dsp:txBody>
      <dsp:txXfrm>
        <a:off x="3288687" y="2413586"/>
        <a:ext cx="5647570" cy="563454"/>
      </dsp:txXfrm>
    </dsp:sp>
    <dsp:sp modelId="{78DACAE4-B421-2245-B232-3BC0D9C6AF7E}">
      <dsp:nvSpPr>
        <dsp:cNvPr id="0" name=""/>
        <dsp:cNvSpPr/>
      </dsp:nvSpPr>
      <dsp:spPr>
        <a:xfrm>
          <a:off x="1325830" y="3129783"/>
          <a:ext cx="1856750" cy="67886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a:t>Rational </a:t>
          </a:r>
        </a:p>
      </dsp:txBody>
      <dsp:txXfrm>
        <a:off x="1665260" y="3129783"/>
        <a:ext cx="1177890" cy="678860"/>
      </dsp:txXfrm>
    </dsp:sp>
    <dsp:sp modelId="{37FBFAE8-140D-1240-AAD5-8EC78A22F03A}">
      <dsp:nvSpPr>
        <dsp:cNvPr id="0" name=""/>
        <dsp:cNvSpPr/>
      </dsp:nvSpPr>
      <dsp:spPr>
        <a:xfrm>
          <a:off x="2961951" y="3187487"/>
          <a:ext cx="7454666" cy="563454"/>
        </a:xfrm>
        <a:prstGeom prst="chevron">
          <a:avLst/>
        </a:prstGeom>
        <a:solidFill>
          <a:srgbClr val="7030A0">
            <a:alpha val="4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a:t>Alternative to life if suffering from ill health or terminal illness.</a:t>
          </a:r>
        </a:p>
      </dsp:txBody>
      <dsp:txXfrm>
        <a:off x="3243678" y="3187487"/>
        <a:ext cx="6891212" cy="563454"/>
      </dsp:txXfrm>
    </dsp:sp>
    <dsp:sp modelId="{F1733B6F-FC74-FD4B-8363-00F11EACAC89}">
      <dsp:nvSpPr>
        <dsp:cNvPr id="0" name=""/>
        <dsp:cNvSpPr/>
      </dsp:nvSpPr>
      <dsp:spPr>
        <a:xfrm>
          <a:off x="1325830" y="3903684"/>
          <a:ext cx="1897567" cy="67886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a:t>Euthanasia </a:t>
          </a:r>
        </a:p>
      </dsp:txBody>
      <dsp:txXfrm>
        <a:off x="1665260" y="3903684"/>
        <a:ext cx="1218707" cy="678860"/>
      </dsp:txXfrm>
    </dsp:sp>
    <dsp:sp modelId="{A7AF99BD-981E-D144-9DD0-EACDF63DBBCB}">
      <dsp:nvSpPr>
        <dsp:cNvPr id="0" name=""/>
        <dsp:cNvSpPr/>
      </dsp:nvSpPr>
      <dsp:spPr>
        <a:xfrm>
          <a:off x="3002768" y="3961387"/>
          <a:ext cx="3159146" cy="563454"/>
        </a:xfrm>
        <a:prstGeom prst="chevron">
          <a:avLst/>
        </a:prstGeom>
        <a:solidFill>
          <a:srgbClr val="7030A0">
            <a:alpha val="49837"/>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a:t>Assisted suicide.</a:t>
          </a:r>
        </a:p>
      </dsp:txBody>
      <dsp:txXfrm>
        <a:off x="3284495" y="3961387"/>
        <a:ext cx="2595692" cy="563454"/>
      </dsp:txXfrm>
    </dsp:sp>
    <dsp:sp modelId="{1601AC24-1B2A-A542-8B63-532EB4ECE5EA}">
      <dsp:nvSpPr>
        <dsp:cNvPr id="0" name=""/>
        <dsp:cNvSpPr/>
      </dsp:nvSpPr>
      <dsp:spPr>
        <a:xfrm>
          <a:off x="1325830" y="4677585"/>
          <a:ext cx="1697150" cy="67886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a:t>Mass suicide</a:t>
          </a:r>
        </a:p>
      </dsp:txBody>
      <dsp:txXfrm>
        <a:off x="1665260" y="4677585"/>
        <a:ext cx="1018290" cy="678860"/>
      </dsp:txXfrm>
    </dsp:sp>
    <dsp:sp modelId="{67CBB00F-2F5A-BA46-B0D4-FEA1B2E2B70E}">
      <dsp:nvSpPr>
        <dsp:cNvPr id="0" name=""/>
        <dsp:cNvSpPr/>
      </dsp:nvSpPr>
      <dsp:spPr>
        <a:xfrm>
          <a:off x="2802351" y="4735288"/>
          <a:ext cx="5817550" cy="563454"/>
        </a:xfrm>
        <a:prstGeom prst="chevron">
          <a:avLst/>
        </a:prstGeom>
        <a:solidFill>
          <a:srgbClr val="7030A0">
            <a:alpha val="2471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a:t>Sometimes associated with religious cults and sects.</a:t>
          </a:r>
        </a:p>
      </dsp:txBody>
      <dsp:txXfrm>
        <a:off x="3084078" y="4735288"/>
        <a:ext cx="5254096" cy="563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0125F-9B1C-4D02-9D61-892FD2908EE4}">
      <dsp:nvSpPr>
        <dsp:cNvPr id="0" name=""/>
        <dsp:cNvSpPr/>
      </dsp:nvSpPr>
      <dsp:spPr>
        <a:xfrm rot="10800000">
          <a:off x="0" y="0"/>
          <a:ext cx="8087583" cy="1828882"/>
        </a:xfrm>
        <a:prstGeom prst="trapezoid">
          <a:avLst>
            <a:gd name="adj" fmla="val 73702"/>
          </a:avLst>
        </a:prstGeom>
        <a:solidFill>
          <a:srgbClr val="7030A0">
            <a:alpha val="3067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GB" sz="6000" kern="1200"/>
            <a:t>Problem solving capacity</a:t>
          </a:r>
        </a:p>
      </dsp:txBody>
      <dsp:txXfrm rot="-10800000">
        <a:off x="1415327" y="0"/>
        <a:ext cx="5256929" cy="1828882"/>
      </dsp:txXfrm>
    </dsp:sp>
    <dsp:sp modelId="{51111226-5513-4196-A664-BAF9A9538836}">
      <dsp:nvSpPr>
        <dsp:cNvPr id="0" name=""/>
        <dsp:cNvSpPr/>
      </dsp:nvSpPr>
      <dsp:spPr>
        <a:xfrm rot="10800000">
          <a:off x="1347930" y="1828882"/>
          <a:ext cx="5391722" cy="1828882"/>
        </a:xfrm>
        <a:prstGeom prst="trapezoid">
          <a:avLst>
            <a:gd name="adj" fmla="val 73702"/>
          </a:avLst>
        </a:prstGeom>
        <a:solidFill>
          <a:srgbClr val="7030A0">
            <a:alpha val="3067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a:t>Some capacity</a:t>
          </a:r>
        </a:p>
      </dsp:txBody>
      <dsp:txXfrm rot="-10800000">
        <a:off x="2291482" y="1828882"/>
        <a:ext cx="3504619" cy="1828882"/>
      </dsp:txXfrm>
    </dsp:sp>
    <dsp:sp modelId="{AFE01025-513E-48E5-B9FF-0E422BAADAEC}">
      <dsp:nvSpPr>
        <dsp:cNvPr id="0" name=""/>
        <dsp:cNvSpPr/>
      </dsp:nvSpPr>
      <dsp:spPr>
        <a:xfrm rot="10800000">
          <a:off x="2695861" y="3657764"/>
          <a:ext cx="2695861" cy="1828882"/>
        </a:xfrm>
        <a:prstGeom prst="trapezoid">
          <a:avLst>
            <a:gd name="adj" fmla="val 73702"/>
          </a:avLst>
        </a:prstGeom>
        <a:solidFill>
          <a:srgbClr val="7030A0">
            <a:alpha val="3067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en-GB" sz="2400" kern="1200"/>
            <a:t>Reduced</a:t>
          </a:r>
        </a:p>
        <a:p>
          <a:pPr lvl="0" algn="ctr" defTabSz="1066800">
            <a:lnSpc>
              <a:spcPct val="90000"/>
            </a:lnSpc>
            <a:spcBef>
              <a:spcPct val="0"/>
            </a:spcBef>
            <a:spcAft>
              <a:spcPct val="35000"/>
            </a:spcAft>
          </a:pPr>
          <a:r>
            <a:rPr lang="en-GB" sz="2400" kern="1200"/>
            <a:t> capacity</a:t>
          </a:r>
        </a:p>
      </dsp:txBody>
      <dsp:txXfrm rot="-10800000">
        <a:off x="2695861" y="3657764"/>
        <a:ext cx="2695861" cy="18288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C58CB-EF83-494E-8230-A6A326D102E1}">
      <dsp:nvSpPr>
        <dsp:cNvPr id="0" name=""/>
        <dsp:cNvSpPr/>
      </dsp:nvSpPr>
      <dsp:spPr>
        <a:xfrm rot="16200000">
          <a:off x="734" y="79844"/>
          <a:ext cx="3631260" cy="3631260"/>
        </a:xfrm>
        <a:prstGeom prst="downArrow">
          <a:avLst>
            <a:gd name="adj1" fmla="val 50000"/>
            <a:gd name="adj2" fmla="val 35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GB" sz="3800" kern="1200"/>
            <a:t>What is Acceptable?</a:t>
          </a:r>
        </a:p>
      </dsp:txBody>
      <dsp:txXfrm rot="5400000">
        <a:off x="734" y="987659"/>
        <a:ext cx="2995790" cy="1815630"/>
      </dsp:txXfrm>
    </dsp:sp>
    <dsp:sp modelId="{10B2E426-D8BA-44C5-800F-33A535B3B5FA}">
      <dsp:nvSpPr>
        <dsp:cNvPr id="0" name=""/>
        <dsp:cNvSpPr/>
      </dsp:nvSpPr>
      <dsp:spPr>
        <a:xfrm rot="5400000">
          <a:off x="3819729" y="79844"/>
          <a:ext cx="3631260" cy="3631260"/>
        </a:xfrm>
        <a:prstGeom prst="downArrow">
          <a:avLst>
            <a:gd name="adj1" fmla="val 50000"/>
            <a:gd name="adj2" fmla="val 35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GB" sz="3800" kern="1200"/>
            <a:t>What is Available?</a:t>
          </a:r>
        </a:p>
      </dsp:txBody>
      <dsp:txXfrm rot="-5400000">
        <a:off x="4455199" y="987659"/>
        <a:ext cx="2995790" cy="1815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4B9B8-A227-4810-9402-813D3D40C0C9}">
      <dsp:nvSpPr>
        <dsp:cNvPr id="0" name=""/>
        <dsp:cNvSpPr/>
      </dsp:nvSpPr>
      <dsp:spPr>
        <a:xfrm rot="5400000">
          <a:off x="6749309" y="-2916067"/>
          <a:ext cx="663712" cy="6664626"/>
        </a:xfrm>
        <a:prstGeom prst="round2SameRect">
          <a:avLst/>
        </a:prstGeom>
        <a:solidFill>
          <a:srgbClr val="7030A0">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228600" algn="l" defTabSz="889000">
            <a:lnSpc>
              <a:spcPct val="90000"/>
            </a:lnSpc>
            <a:spcBef>
              <a:spcPct val="0"/>
            </a:spcBef>
            <a:spcAft>
              <a:spcPct val="15000"/>
            </a:spcAft>
            <a:buChar char="••"/>
          </a:pPr>
          <a:r>
            <a:rPr lang="en-GB" sz="2000" kern="1200"/>
            <a:t>Complex childhood / Abuse / History of exposure / Mental health / Addiction</a:t>
          </a:r>
        </a:p>
      </dsp:txBody>
      <dsp:txXfrm rot="-5400000">
        <a:off x="3748852" y="116790"/>
        <a:ext cx="6632226" cy="598912"/>
      </dsp:txXfrm>
    </dsp:sp>
    <dsp:sp modelId="{98CB8631-7D72-47C2-8497-573AF28EDBE4}">
      <dsp:nvSpPr>
        <dsp:cNvPr id="0" name=""/>
        <dsp:cNvSpPr/>
      </dsp:nvSpPr>
      <dsp:spPr>
        <a:xfrm>
          <a:off x="0" y="1424"/>
          <a:ext cx="3748852" cy="8296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a:t>Historical</a:t>
          </a:r>
        </a:p>
      </dsp:txBody>
      <dsp:txXfrm>
        <a:off x="40500" y="41924"/>
        <a:ext cx="3667852" cy="748640"/>
      </dsp:txXfrm>
    </dsp:sp>
    <dsp:sp modelId="{12BF6FD7-BE78-4A21-BA52-8EE012D6D916}">
      <dsp:nvSpPr>
        <dsp:cNvPr id="0" name=""/>
        <dsp:cNvSpPr/>
      </dsp:nvSpPr>
      <dsp:spPr>
        <a:xfrm rot="5400000">
          <a:off x="6749309" y="-2044945"/>
          <a:ext cx="663712" cy="6664626"/>
        </a:xfrm>
        <a:prstGeom prst="round2SameRect">
          <a:avLst/>
        </a:prstGeom>
        <a:solidFill>
          <a:srgbClr val="7030A0">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228600" algn="l" defTabSz="889000">
            <a:lnSpc>
              <a:spcPct val="90000"/>
            </a:lnSpc>
            <a:spcBef>
              <a:spcPct val="0"/>
            </a:spcBef>
            <a:spcAft>
              <a:spcPct val="15000"/>
            </a:spcAft>
            <a:buChar char="••"/>
          </a:pPr>
          <a:r>
            <a:rPr lang="en-GB" sz="2000" kern="1200"/>
            <a:t>Strong Emotions / Hopelessness / Isolation / Entrapment / Burden/ Cry of pain</a:t>
          </a:r>
        </a:p>
      </dsp:txBody>
      <dsp:txXfrm rot="-5400000">
        <a:off x="3748852" y="987912"/>
        <a:ext cx="6632226" cy="598912"/>
      </dsp:txXfrm>
    </dsp:sp>
    <dsp:sp modelId="{B9AB14DF-5028-4EEB-9321-8B142DC7BF6C}">
      <dsp:nvSpPr>
        <dsp:cNvPr id="0" name=""/>
        <dsp:cNvSpPr/>
      </dsp:nvSpPr>
      <dsp:spPr>
        <a:xfrm>
          <a:off x="0" y="872547"/>
          <a:ext cx="3748852" cy="8296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a:t>Emotional Response</a:t>
          </a:r>
        </a:p>
      </dsp:txBody>
      <dsp:txXfrm>
        <a:off x="40500" y="913047"/>
        <a:ext cx="3667852" cy="748640"/>
      </dsp:txXfrm>
    </dsp:sp>
    <dsp:sp modelId="{47AE13EE-CF3F-4570-8E12-3488D475F342}">
      <dsp:nvSpPr>
        <dsp:cNvPr id="0" name=""/>
        <dsp:cNvSpPr/>
      </dsp:nvSpPr>
      <dsp:spPr>
        <a:xfrm rot="5400000">
          <a:off x="6749309" y="-1173822"/>
          <a:ext cx="663712" cy="6664626"/>
        </a:xfrm>
        <a:prstGeom prst="round2SameRect">
          <a:avLst/>
        </a:prstGeom>
        <a:solidFill>
          <a:srgbClr val="7030A0">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228600" algn="l" defTabSz="889000">
            <a:lnSpc>
              <a:spcPct val="90000"/>
            </a:lnSpc>
            <a:spcBef>
              <a:spcPct val="0"/>
            </a:spcBef>
            <a:spcAft>
              <a:spcPct val="15000"/>
            </a:spcAft>
            <a:buChar char="••"/>
          </a:pPr>
          <a:r>
            <a:rPr lang="en-GB" sz="2000" kern="1200"/>
            <a:t>Ruminations / Negative thoughts / Self-criticism / Fearlessness – death / Obsession / Trauma / Loss of Interest</a:t>
          </a:r>
        </a:p>
      </dsp:txBody>
      <dsp:txXfrm rot="-5400000">
        <a:off x="3748852" y="1859035"/>
        <a:ext cx="6632226" cy="598912"/>
      </dsp:txXfrm>
    </dsp:sp>
    <dsp:sp modelId="{256299E4-DE90-42C1-A1E4-FD91D46333D6}">
      <dsp:nvSpPr>
        <dsp:cNvPr id="0" name=""/>
        <dsp:cNvSpPr/>
      </dsp:nvSpPr>
      <dsp:spPr>
        <a:xfrm>
          <a:off x="0" y="1743670"/>
          <a:ext cx="3748852" cy="8296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a:t>Cognitive Response</a:t>
          </a:r>
        </a:p>
      </dsp:txBody>
      <dsp:txXfrm>
        <a:off x="40500" y="1784170"/>
        <a:ext cx="3667852" cy="748640"/>
      </dsp:txXfrm>
    </dsp:sp>
    <dsp:sp modelId="{F1C5BF11-3B50-4F93-89D2-CA291A704099}">
      <dsp:nvSpPr>
        <dsp:cNvPr id="0" name=""/>
        <dsp:cNvSpPr/>
      </dsp:nvSpPr>
      <dsp:spPr>
        <a:xfrm rot="5400000">
          <a:off x="6749309" y="-302699"/>
          <a:ext cx="663712" cy="6664626"/>
        </a:xfrm>
        <a:prstGeom prst="round2SameRect">
          <a:avLst/>
        </a:prstGeom>
        <a:solidFill>
          <a:srgbClr val="7030A0">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a:t>Lack of self-care / Chronic pain / Substance abuse / Treatment resistant illness</a:t>
          </a:r>
        </a:p>
      </dsp:txBody>
      <dsp:txXfrm rot="-5400000">
        <a:off x="3748852" y="2730158"/>
        <a:ext cx="6632226" cy="598912"/>
      </dsp:txXfrm>
    </dsp:sp>
    <dsp:sp modelId="{29F4C6B5-6594-4B03-9AF4-385BFD5BCECD}">
      <dsp:nvSpPr>
        <dsp:cNvPr id="0" name=""/>
        <dsp:cNvSpPr/>
      </dsp:nvSpPr>
      <dsp:spPr>
        <a:xfrm>
          <a:off x="0" y="2614793"/>
          <a:ext cx="3748852" cy="8296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a:t>Physical well Being</a:t>
          </a:r>
        </a:p>
      </dsp:txBody>
      <dsp:txXfrm>
        <a:off x="40500" y="2655293"/>
        <a:ext cx="3667852" cy="748640"/>
      </dsp:txXfrm>
    </dsp:sp>
    <dsp:sp modelId="{DAD4F79D-96D0-4591-ABA4-B745064FA677}">
      <dsp:nvSpPr>
        <dsp:cNvPr id="0" name=""/>
        <dsp:cNvSpPr/>
      </dsp:nvSpPr>
      <dsp:spPr>
        <a:xfrm rot="5400000">
          <a:off x="6749309" y="568422"/>
          <a:ext cx="663712" cy="6664626"/>
        </a:xfrm>
        <a:prstGeom prst="round2SameRect">
          <a:avLst/>
        </a:prstGeom>
        <a:solidFill>
          <a:srgbClr val="7030A0">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a:t>Impulsive / Risk Taking / Lack of routine</a:t>
          </a:r>
        </a:p>
      </dsp:txBody>
      <dsp:txXfrm rot="-5400000">
        <a:off x="3748852" y="3601279"/>
        <a:ext cx="6632226" cy="598912"/>
      </dsp:txXfrm>
    </dsp:sp>
    <dsp:sp modelId="{436E7E25-D35A-4D49-9FC8-CB58C5E84963}">
      <dsp:nvSpPr>
        <dsp:cNvPr id="0" name=""/>
        <dsp:cNvSpPr/>
      </dsp:nvSpPr>
      <dsp:spPr>
        <a:xfrm>
          <a:off x="0" y="3485915"/>
          <a:ext cx="3748852" cy="8296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a:t>Behavioural response</a:t>
          </a:r>
        </a:p>
      </dsp:txBody>
      <dsp:txXfrm>
        <a:off x="40500" y="3526415"/>
        <a:ext cx="3667852" cy="748640"/>
      </dsp:txXfrm>
    </dsp:sp>
    <dsp:sp modelId="{2E9F6CB8-4CEB-CA45-9A15-50DB4373A763}">
      <dsp:nvSpPr>
        <dsp:cNvPr id="0" name=""/>
        <dsp:cNvSpPr/>
      </dsp:nvSpPr>
      <dsp:spPr>
        <a:xfrm rot="5400000">
          <a:off x="6749309" y="1439545"/>
          <a:ext cx="663712" cy="6664626"/>
        </a:xfrm>
        <a:prstGeom prst="round2SameRect">
          <a:avLst/>
        </a:prstGeom>
        <a:solidFill>
          <a:srgbClr val="7030A0">
            <a:alpha val="46233"/>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a:t>Sudden / traumatic / Painful / Suicide / Ongoing Process - inquest</a:t>
          </a:r>
        </a:p>
      </dsp:txBody>
      <dsp:txXfrm rot="-5400000">
        <a:off x="3748852" y="4472402"/>
        <a:ext cx="6632226" cy="598912"/>
      </dsp:txXfrm>
    </dsp:sp>
    <dsp:sp modelId="{C833AE72-C707-B24C-9891-682F8EDCBFF9}">
      <dsp:nvSpPr>
        <dsp:cNvPr id="0" name=""/>
        <dsp:cNvSpPr/>
      </dsp:nvSpPr>
      <dsp:spPr>
        <a:xfrm>
          <a:off x="0" y="4358463"/>
          <a:ext cx="3748852" cy="8296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a:t>Circumstances of Death</a:t>
          </a:r>
        </a:p>
      </dsp:txBody>
      <dsp:txXfrm>
        <a:off x="40500" y="4398963"/>
        <a:ext cx="3667852" cy="748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79A42-F741-4648-91C7-E59D64774AD4}">
      <dsp:nvSpPr>
        <dsp:cNvPr id="0" name=""/>
        <dsp:cNvSpPr/>
      </dsp:nvSpPr>
      <dsp:spPr>
        <a:xfrm rot="5400000">
          <a:off x="6575102" y="-2854206"/>
          <a:ext cx="611260" cy="6475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GB" sz="3100" kern="1200"/>
            <a:t>Breathe (To Focus)</a:t>
          </a:r>
        </a:p>
      </dsp:txBody>
      <dsp:txXfrm rot="-5400000">
        <a:off x="3642741" y="107994"/>
        <a:ext cx="6446145" cy="551582"/>
      </dsp:txXfrm>
    </dsp:sp>
    <dsp:sp modelId="{F3700118-D2C6-44CE-AEFC-637D1FD73BED}">
      <dsp:nvSpPr>
        <dsp:cNvPr id="0" name=""/>
        <dsp:cNvSpPr/>
      </dsp:nvSpPr>
      <dsp:spPr>
        <a:xfrm>
          <a:off x="0" y="1747"/>
          <a:ext cx="3642741" cy="764075"/>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GB" sz="3800" kern="1200"/>
            <a:t>B</a:t>
          </a:r>
        </a:p>
      </dsp:txBody>
      <dsp:txXfrm>
        <a:off x="37299" y="39046"/>
        <a:ext cx="3568143" cy="689477"/>
      </dsp:txXfrm>
    </dsp:sp>
    <dsp:sp modelId="{6FA6A7B5-618E-4A36-BB5A-13CC3F1B106B}">
      <dsp:nvSpPr>
        <dsp:cNvPr id="0" name=""/>
        <dsp:cNvSpPr/>
      </dsp:nvSpPr>
      <dsp:spPr>
        <a:xfrm rot="5400000">
          <a:off x="6575102" y="-2051927"/>
          <a:ext cx="611260" cy="6475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GB" sz="3100" kern="1200"/>
            <a:t>Listen (To Understand)</a:t>
          </a:r>
        </a:p>
      </dsp:txBody>
      <dsp:txXfrm rot="-5400000">
        <a:off x="3642741" y="910273"/>
        <a:ext cx="6446145" cy="551582"/>
      </dsp:txXfrm>
    </dsp:sp>
    <dsp:sp modelId="{07E84683-956B-469E-A9C8-96872BA9F6E8}">
      <dsp:nvSpPr>
        <dsp:cNvPr id="0" name=""/>
        <dsp:cNvSpPr/>
      </dsp:nvSpPr>
      <dsp:spPr>
        <a:xfrm>
          <a:off x="0" y="804026"/>
          <a:ext cx="3642741" cy="764075"/>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GB" sz="3800" kern="1200"/>
            <a:t>L</a:t>
          </a:r>
        </a:p>
      </dsp:txBody>
      <dsp:txXfrm>
        <a:off x="37299" y="841325"/>
        <a:ext cx="3568143" cy="689477"/>
      </dsp:txXfrm>
    </dsp:sp>
    <dsp:sp modelId="{86C99D78-5D17-4C19-851D-192145AA3A38}">
      <dsp:nvSpPr>
        <dsp:cNvPr id="0" name=""/>
        <dsp:cNvSpPr/>
      </dsp:nvSpPr>
      <dsp:spPr>
        <a:xfrm rot="5400000">
          <a:off x="6575102" y="-1249648"/>
          <a:ext cx="611260" cy="6475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GB" sz="3100" kern="1200"/>
            <a:t>Ask (To Discover)</a:t>
          </a:r>
        </a:p>
      </dsp:txBody>
      <dsp:txXfrm rot="-5400000">
        <a:off x="3642741" y="1712552"/>
        <a:ext cx="6446145" cy="551582"/>
      </dsp:txXfrm>
    </dsp:sp>
    <dsp:sp modelId="{81502BC2-7883-429C-8205-EB5830DC2D7F}">
      <dsp:nvSpPr>
        <dsp:cNvPr id="0" name=""/>
        <dsp:cNvSpPr/>
      </dsp:nvSpPr>
      <dsp:spPr>
        <a:xfrm>
          <a:off x="0" y="1606305"/>
          <a:ext cx="3642741" cy="764075"/>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GB" sz="3800" kern="1200"/>
            <a:t>A</a:t>
          </a:r>
        </a:p>
      </dsp:txBody>
      <dsp:txXfrm>
        <a:off x="37299" y="1643604"/>
        <a:ext cx="3568143" cy="689477"/>
      </dsp:txXfrm>
    </dsp:sp>
    <dsp:sp modelId="{828EBEC0-4419-4DF7-BE00-149849721B1A}">
      <dsp:nvSpPr>
        <dsp:cNvPr id="0" name=""/>
        <dsp:cNvSpPr/>
      </dsp:nvSpPr>
      <dsp:spPr>
        <a:xfrm rot="5400000">
          <a:off x="6575102" y="-447369"/>
          <a:ext cx="611260" cy="6475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GB" sz="3100" kern="1200"/>
            <a:t>Keep safe (From Harm)</a:t>
          </a:r>
        </a:p>
      </dsp:txBody>
      <dsp:txXfrm rot="-5400000">
        <a:off x="3642741" y="2514831"/>
        <a:ext cx="6446145" cy="551582"/>
      </dsp:txXfrm>
    </dsp:sp>
    <dsp:sp modelId="{B3E22033-DB3B-44B8-992E-9A0A4D6FAECE}">
      <dsp:nvSpPr>
        <dsp:cNvPr id="0" name=""/>
        <dsp:cNvSpPr/>
      </dsp:nvSpPr>
      <dsp:spPr>
        <a:xfrm>
          <a:off x="0" y="2408584"/>
          <a:ext cx="3642741" cy="764075"/>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GB" sz="3800" kern="1200"/>
            <a:t>K</a:t>
          </a:r>
        </a:p>
      </dsp:txBody>
      <dsp:txXfrm>
        <a:off x="37299" y="2445883"/>
        <a:ext cx="3568143" cy="689477"/>
      </dsp:txXfrm>
    </dsp:sp>
    <dsp:sp modelId="{62198D22-CCCC-4FCA-805C-2C5A1CA5D821}">
      <dsp:nvSpPr>
        <dsp:cNvPr id="0" name=""/>
        <dsp:cNvSpPr/>
      </dsp:nvSpPr>
      <dsp:spPr>
        <a:xfrm rot="5400000">
          <a:off x="6575102" y="354909"/>
          <a:ext cx="611260" cy="6475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GB" sz="3100" kern="1200"/>
            <a:t>End (Summarise)</a:t>
          </a:r>
        </a:p>
      </dsp:txBody>
      <dsp:txXfrm rot="-5400000">
        <a:off x="3642741" y="3317110"/>
        <a:ext cx="6446145" cy="551582"/>
      </dsp:txXfrm>
    </dsp:sp>
    <dsp:sp modelId="{AEF0FAA8-2ACD-4552-A16C-6D2ED6D648CF}">
      <dsp:nvSpPr>
        <dsp:cNvPr id="0" name=""/>
        <dsp:cNvSpPr/>
      </dsp:nvSpPr>
      <dsp:spPr>
        <a:xfrm>
          <a:off x="0" y="3210864"/>
          <a:ext cx="3642741" cy="764075"/>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GB" sz="3800" kern="1200"/>
            <a:t>E</a:t>
          </a:r>
        </a:p>
      </dsp:txBody>
      <dsp:txXfrm>
        <a:off x="37299" y="3248163"/>
        <a:ext cx="3568143" cy="6894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0BCA6C-F975-03DD-9FC2-2300025C8418}"/>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46D50C0-25DB-2B8B-26E1-44ED56A56D24}"/>
              </a:ext>
            </a:extLst>
          </p:cNvPr>
          <p:cNvSpPr>
            <a:spLocks noGrp="1"/>
          </p:cNvSpPr>
          <p:nvPr>
            <p:ph type="dt" sz="quarter" idx="1"/>
          </p:nvPr>
        </p:nvSpPr>
        <p:spPr>
          <a:xfrm>
            <a:off x="3900488" y="0"/>
            <a:ext cx="2984500" cy="501650"/>
          </a:xfrm>
          <a:prstGeom prst="rect">
            <a:avLst/>
          </a:prstGeom>
        </p:spPr>
        <p:txBody>
          <a:bodyPr vert="horz" lIns="91440" tIns="45720" rIns="91440" bIns="45720" rtlCol="0"/>
          <a:lstStyle>
            <a:lvl1pPr algn="r">
              <a:defRPr sz="1200"/>
            </a:lvl1pPr>
          </a:lstStyle>
          <a:p>
            <a:fld id="{364DBBD1-F0C7-ED4C-B7E4-6B3ECFEAE372}" type="datetimeFigureOut">
              <a:rPr lang="en-GB" smtClean="0"/>
              <a:t>25/09/2023</a:t>
            </a:fld>
            <a:endParaRPr lang="en-GB"/>
          </a:p>
        </p:txBody>
      </p:sp>
      <p:sp>
        <p:nvSpPr>
          <p:cNvPr id="4" name="Footer Placeholder 3">
            <a:extLst>
              <a:ext uri="{FF2B5EF4-FFF2-40B4-BE49-F238E27FC236}">
                <a16:creationId xmlns:a16="http://schemas.microsoft.com/office/drawing/2014/main" id="{3D6423E5-CACF-47F6-2A0D-BADF49CAFF4C}"/>
              </a:ext>
            </a:extLst>
          </p:cNvPr>
          <p:cNvSpPr>
            <a:spLocks noGrp="1"/>
          </p:cNvSpPr>
          <p:nvPr>
            <p:ph type="ftr" sz="quarter" idx="2"/>
          </p:nvPr>
        </p:nvSpPr>
        <p:spPr>
          <a:xfrm>
            <a:off x="0" y="9515475"/>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EBA1989-594E-EAC6-8AAB-38D6DF14A96E}"/>
              </a:ext>
            </a:extLst>
          </p:cNvPr>
          <p:cNvSpPr>
            <a:spLocks noGrp="1"/>
          </p:cNvSpPr>
          <p:nvPr>
            <p:ph type="sldNum" sz="quarter" idx="3"/>
          </p:nvPr>
        </p:nvSpPr>
        <p:spPr>
          <a:xfrm>
            <a:off x="3900488" y="9515475"/>
            <a:ext cx="2984500" cy="501650"/>
          </a:xfrm>
          <a:prstGeom prst="rect">
            <a:avLst/>
          </a:prstGeom>
        </p:spPr>
        <p:txBody>
          <a:bodyPr vert="horz" lIns="91440" tIns="45720" rIns="91440" bIns="45720" rtlCol="0" anchor="b"/>
          <a:lstStyle>
            <a:lvl1pPr algn="r">
              <a:defRPr sz="1200"/>
            </a:lvl1pPr>
          </a:lstStyle>
          <a:p>
            <a:fld id="{6A14C6D2-753F-1F44-98D8-697FA52EC059}" type="slidenum">
              <a:rPr lang="en-GB" smtClean="0"/>
              <a:t>‹#›</a:t>
            </a:fld>
            <a:endParaRPr lang="en-GB"/>
          </a:p>
        </p:txBody>
      </p:sp>
    </p:spTree>
    <p:extLst>
      <p:ext uri="{BB962C8B-B14F-4D97-AF65-F5344CB8AC3E}">
        <p14:creationId xmlns:p14="http://schemas.microsoft.com/office/powerpoint/2010/main" val="385960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en-GB"/>
          </a:p>
        </p:txBody>
      </p:sp>
      <p:sp>
        <p:nvSpPr>
          <p:cNvPr id="3" name="Date Placeholder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18BF07B7-9D4B-4474-A7D4-E10A6717999F}" type="datetimeFigureOut">
              <a:rPr lang="en-GB" smtClean="0"/>
              <a:t>25/09/2023</a:t>
            </a:fld>
            <a:endParaRPr lang="en-GB"/>
          </a:p>
        </p:txBody>
      </p:sp>
      <p:sp>
        <p:nvSpPr>
          <p:cNvPr id="4" name="Slide Image Placeholder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en-GB"/>
          </a:p>
        </p:txBody>
      </p:sp>
      <p:sp>
        <p:nvSpPr>
          <p:cNvPr id="5" name="Notes Placeholder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lang="en-GB"/>
          </a:p>
        </p:txBody>
      </p:sp>
      <p:sp>
        <p:nvSpPr>
          <p:cNvPr id="7" name="Slide Number Placeholder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C0255465-5363-449D-83F1-8F177AC616D0}" type="slidenum">
              <a:rPr lang="en-GB" smtClean="0"/>
              <a:t>‹#›</a:t>
            </a:fld>
            <a:endParaRPr lang="en-GB"/>
          </a:p>
        </p:txBody>
      </p:sp>
    </p:spTree>
    <p:extLst>
      <p:ext uri="{BB962C8B-B14F-4D97-AF65-F5344CB8AC3E}">
        <p14:creationId xmlns:p14="http://schemas.microsoft.com/office/powerpoint/2010/main" val="308834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gm9CIJ74Ox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ewv.nhs.uk/about-your-care/confidentiality/"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tewv.nhs.uk/services/crisis-resolution-intensive-home-treatment/" TargetMode="External"/><Relationship Id="rId4" Type="http://schemas.openxmlformats.org/officeDocument/2006/relationships/hyperlink" Target="https://www.tewv.nhs.uk/services/crisis-advic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00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a:t>Andy L comments</a:t>
            </a:r>
          </a:p>
          <a:p>
            <a:endParaRPr lang="en-GB"/>
          </a:p>
          <a:p>
            <a:r>
              <a:rPr lang="en-GB"/>
              <a:t>If symptoms of trauma are present – GFA’s need to signpost to employee assistance programme and the GP ( GP only if no EAP)</a:t>
            </a:r>
          </a:p>
          <a:p>
            <a:endParaRPr lang="en-GB"/>
          </a:p>
          <a:p>
            <a:r>
              <a:rPr lang="en-GB"/>
              <a:t>Symptoms of trauma cannot be managed safely within the GFA and client relationship.</a:t>
            </a:r>
          </a:p>
          <a:p>
            <a:endParaRPr lang="en-GB"/>
          </a:p>
          <a:p>
            <a:r>
              <a:rPr lang="en-GB"/>
              <a:t>Emphasise</a:t>
            </a:r>
          </a:p>
          <a:p>
            <a:endParaRPr lang="en-GB"/>
          </a:p>
          <a:p>
            <a:r>
              <a:rPr lang="en-GB"/>
              <a:t>As a GFA we are not  diagnosing / managing any condition, mental health/trauma etc.</a:t>
            </a:r>
          </a:p>
          <a:p>
            <a:endParaRPr lang="en-GB"/>
          </a:p>
          <a:p>
            <a:r>
              <a:rPr lang="en-GB"/>
              <a:t>As a GFA we do not connect the dots, we facilitate the client connecting dots. Signposting is key.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33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1350963"/>
            <a:ext cx="6478588" cy="3644900"/>
          </a:xfrm>
        </p:spPr>
      </p:sp>
      <p:sp>
        <p:nvSpPr>
          <p:cNvPr id="3" name="Notes Placeholder 2"/>
          <p:cNvSpPr>
            <a:spLocks noGrp="1"/>
          </p:cNvSpPr>
          <p:nvPr>
            <p:ph type="body" idx="1"/>
          </p:nvPr>
        </p:nvSpPr>
        <p:spPr/>
        <p:txBody>
          <a:bodyPr/>
          <a:lstStyle/>
          <a:p>
            <a:endParaRPr lang="en-US"/>
          </a:p>
          <a:p>
            <a:endParaRPr lang="en-US"/>
          </a:p>
          <a:p>
            <a:r>
              <a:rPr lang="en-US"/>
              <a:t>Trauma</a:t>
            </a:r>
          </a:p>
          <a:p>
            <a:r>
              <a:rPr lang="en-US"/>
              <a:t>Bring back to the workplace - </a:t>
            </a:r>
          </a:p>
          <a:p>
            <a:endParaRPr lang="en-US"/>
          </a:p>
          <a:p>
            <a:endParaRPr lang="en-US"/>
          </a:p>
          <a:p>
            <a:endParaRPr lang="en-US"/>
          </a:p>
          <a:p>
            <a:endParaRPr lang="en-US"/>
          </a:p>
          <a:p>
            <a:r>
              <a:rPr lang="en-US"/>
              <a:t>https://youtu.be/v60Pi87sqhI</a:t>
            </a:r>
          </a:p>
          <a:p>
            <a:endParaRPr lang="en-US"/>
          </a:p>
          <a:p>
            <a:r>
              <a:rPr lang="en-US"/>
              <a:t>Moments in life that test us and challenge our sense of safety = natural, human, </a:t>
            </a:r>
          </a:p>
          <a:p>
            <a:endParaRPr lang="en-US"/>
          </a:p>
          <a:p>
            <a:r>
              <a:rPr lang="en-US"/>
              <a:t>Come from no where – trauma comes in many forms – ripple effect – significant loss – event – Manchester arena</a:t>
            </a:r>
          </a:p>
          <a:p>
            <a:endParaRPr lang="en-US"/>
          </a:p>
          <a:p>
            <a:r>
              <a:rPr lang="en-US"/>
              <a:t>Most people it passes with time – sometimes not</a:t>
            </a:r>
          </a:p>
          <a:p>
            <a:endParaRPr lang="en-US"/>
          </a:p>
          <a:p>
            <a:r>
              <a:rPr lang="en-US"/>
              <a:t>Fear sadness guilt and anger – all common – but prolonged – leaves you exhausted</a:t>
            </a:r>
          </a:p>
          <a:p>
            <a:endParaRPr lang="en-US"/>
          </a:p>
          <a:p>
            <a:r>
              <a:rPr lang="en-US"/>
              <a:t>Effects of trauma can creep into everyday life – sleep – alcohol other drugs</a:t>
            </a:r>
          </a:p>
          <a:p>
            <a:endParaRPr lang="en-US"/>
          </a:p>
          <a:p>
            <a:r>
              <a:rPr lang="en-US"/>
              <a:t>People feel like they are not making progress – overwhelmed – trapped – family may feel helpless </a:t>
            </a:r>
          </a:p>
          <a:p>
            <a:endParaRPr lang="en-US"/>
          </a:p>
          <a:p>
            <a:r>
              <a:rPr lang="en-US"/>
              <a:t>We may simply signpost</a:t>
            </a:r>
          </a:p>
        </p:txBody>
      </p:sp>
      <p:sp>
        <p:nvSpPr>
          <p:cNvPr id="4" name="Slide Number Placeholder 3"/>
          <p:cNvSpPr>
            <a:spLocks noGrp="1"/>
          </p:cNvSpPr>
          <p:nvPr>
            <p:ph type="sldNum" sz="quarter" idx="5"/>
          </p:nvPr>
        </p:nvSpPr>
        <p:spPr/>
        <p:txBody>
          <a:bodyPr/>
          <a:lstStyle/>
          <a:p>
            <a:fld id="{C270B65D-B492-0349-8409-04795D074E47}" type="slidenum">
              <a:rPr lang="en-GB" smtClean="0"/>
              <a:t>12</a:t>
            </a:fld>
            <a:endParaRPr lang="en-GB"/>
          </a:p>
        </p:txBody>
      </p:sp>
    </p:spTree>
    <p:extLst>
      <p:ext uri="{BB962C8B-B14F-4D97-AF65-F5344CB8AC3E}">
        <p14:creationId xmlns:p14="http://schemas.microsoft.com/office/powerpoint/2010/main" val="46209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pPr marL="628650" lvl="1" indent="-171450">
              <a:buFont typeface="Arial"/>
              <a:buChar char="•"/>
            </a:pPr>
            <a:r>
              <a:rPr lang="en-GB"/>
              <a:t>Heightened emotion – anger, guilt…</a:t>
            </a:r>
            <a:r>
              <a:rPr lang="en-US"/>
              <a:t> </a:t>
            </a:r>
          </a:p>
          <a:p>
            <a:pPr marL="628650" lvl="1" indent="-171450">
              <a:buFont typeface="Arial"/>
              <a:buChar char="•"/>
            </a:pPr>
            <a:r>
              <a:rPr lang="en-GB"/>
              <a:t>Greater sense of disbelief</a:t>
            </a:r>
            <a:r>
              <a:rPr lang="en-US"/>
              <a:t> </a:t>
            </a:r>
            <a:endParaRPr lang="en-US">
              <a:cs typeface="Calibri"/>
            </a:endParaRPr>
          </a:p>
          <a:p>
            <a:pPr marL="628650" lvl="1" indent="-171450">
              <a:buFont typeface="Arial"/>
              <a:buChar char="•"/>
            </a:pPr>
            <a:r>
              <a:rPr lang="en-GB"/>
              <a:t>Loneliness and isolation more likely</a:t>
            </a:r>
            <a:r>
              <a:rPr lang="en-US"/>
              <a:t> </a:t>
            </a:r>
            <a:endParaRPr lang="en-US">
              <a:cs typeface="Calibri"/>
            </a:endParaRPr>
          </a:p>
          <a:p>
            <a:pPr marL="628650" lvl="1" indent="-171450">
              <a:buFont typeface="Arial"/>
              <a:buChar char="•"/>
            </a:pPr>
            <a:r>
              <a:rPr lang="en-GB"/>
              <a:t>Need to blame someone or something</a:t>
            </a:r>
            <a:r>
              <a:rPr lang="en-US"/>
              <a:t> </a:t>
            </a:r>
            <a:endParaRPr lang="en-US">
              <a:cs typeface="Calibri"/>
            </a:endParaRPr>
          </a:p>
          <a:p>
            <a:pPr marL="628650" lvl="1" indent="-171450">
              <a:buFont typeface="Arial"/>
              <a:buChar char="•"/>
            </a:pPr>
            <a:r>
              <a:rPr lang="en-GB"/>
              <a:t>World as we know it feels changed forever</a:t>
            </a:r>
            <a:r>
              <a:rPr lang="en-US"/>
              <a:t> </a:t>
            </a:r>
            <a:endParaRPr lang="en-US">
              <a:cs typeface="Calibri"/>
            </a:endParaRPr>
          </a:p>
          <a:p>
            <a:pPr marL="628650" lvl="1" indent="-171450">
              <a:buFont typeface="Arial"/>
              <a:buChar char="•"/>
            </a:pPr>
            <a:r>
              <a:rPr lang="en-GB"/>
              <a:t>Sense of pointlessness / hopelessness</a:t>
            </a:r>
            <a:r>
              <a:rPr lang="en-US"/>
              <a:t>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76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1350963"/>
            <a:ext cx="6478588" cy="3644900"/>
          </a:xfrm>
        </p:spPr>
      </p:sp>
      <p:sp>
        <p:nvSpPr>
          <p:cNvPr id="3" name="Notes Placeholder 2"/>
          <p:cNvSpPr>
            <a:spLocks noGrp="1"/>
          </p:cNvSpPr>
          <p:nvPr>
            <p:ph type="body" idx="1"/>
          </p:nvPr>
        </p:nvSpPr>
        <p:spPr/>
        <p:txBody>
          <a:bodyPr/>
          <a:lstStyle/>
          <a:p>
            <a:pPr>
              <a:lnSpc>
                <a:spcPct val="107000"/>
              </a:lnSpc>
              <a:spcAft>
                <a:spcPts val="810"/>
              </a:spcAft>
            </a:pPr>
            <a:endParaRPr lang="en-GB" sz="1800" b="1">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GB" sz="1800" b="1">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GB" sz="1800" b="1">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GB" sz="1800" b="1">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GB" sz="1800" b="1">
                <a:solidFill>
                  <a:srgbClr val="00000A"/>
                </a:solidFill>
                <a:latin typeface="Calibri" panose="020F0502020204030204" pitchFamily="34" charset="0"/>
                <a:ea typeface="Calibri" panose="020F0502020204030204" pitchFamily="34" charset="0"/>
                <a:cs typeface="Calibri" panose="020F0502020204030204" pitchFamily="34" charset="0"/>
              </a:rPr>
              <a:t>Vicarious Trauma</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GB" sz="1800" b="1">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GB" sz="1800" b="1">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GB" sz="1800" b="1">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270B65D-B492-0349-8409-04795D074E47}" type="slidenum">
              <a:rPr lang="en-GB" smtClean="0"/>
              <a:t>14</a:t>
            </a:fld>
            <a:endParaRPr lang="en-GB"/>
          </a:p>
        </p:txBody>
      </p:sp>
    </p:spTree>
    <p:extLst>
      <p:ext uri="{BB962C8B-B14F-4D97-AF65-F5344CB8AC3E}">
        <p14:creationId xmlns:p14="http://schemas.microsoft.com/office/powerpoint/2010/main" val="3808425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1350963"/>
            <a:ext cx="6478588" cy="3644900"/>
          </a:xfrm>
        </p:spPr>
      </p:sp>
      <p:sp>
        <p:nvSpPr>
          <p:cNvPr id="3" name="Notes Placeholder 2"/>
          <p:cNvSpPr>
            <a:spLocks noGrp="1"/>
          </p:cNvSpPr>
          <p:nvPr>
            <p:ph type="body" idx="1"/>
          </p:nvPr>
        </p:nvSpPr>
        <p:spPr/>
        <p:txBody>
          <a:bodyPr/>
          <a:lstStyle/>
          <a:p>
            <a:pPr>
              <a:lnSpc>
                <a:spcPct val="107000"/>
              </a:lnSpc>
              <a:spcAft>
                <a:spcPts val="810"/>
              </a:spcAft>
            </a:pPr>
            <a:r>
              <a:rPr lang="en-US" sz="1800" b="1">
                <a:solidFill>
                  <a:srgbClr val="00000A"/>
                </a:solidFill>
                <a:latin typeface="Calibri" panose="020F0502020204030204" pitchFamily="34" charset="0"/>
                <a:ea typeface="Times New Roman" panose="02020603050405020304" pitchFamily="18" charset="0"/>
                <a:cs typeface="Calibri" panose="020F0502020204030204" pitchFamily="34" charset="0"/>
              </a:rPr>
              <a:t>Aim:  To raise awareness of the Windows of Tolerance Model</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 </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800" b="1">
                <a:solidFill>
                  <a:srgbClr val="00000A"/>
                </a:solidFill>
                <a:latin typeface="Calibri" panose="020F0502020204030204" pitchFamily="34" charset="0"/>
                <a:ea typeface="Times New Roman" panose="02020603050405020304" pitchFamily="18" charset="0"/>
                <a:cs typeface="Calibri" panose="020F0502020204030204" pitchFamily="34" charset="0"/>
              </a:rPr>
              <a:t>Window of Tolerance</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800" b="1">
                <a:solidFill>
                  <a:srgbClr val="00000A"/>
                </a:solidFill>
                <a:latin typeface="Calibri" panose="020F0502020204030204" pitchFamily="34" charset="0"/>
                <a:ea typeface="Times New Roman" panose="02020603050405020304" pitchFamily="18" charset="0"/>
                <a:cs typeface="Calibri" panose="020F0502020204030204" pitchFamily="34" charset="0"/>
              </a:rPr>
              <a:t>Handout 5: Window of tolerance</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buFont typeface="Symbol" panose="05050102010706020507" pitchFamily="18" charset="2"/>
              <a:buChar char=""/>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In the optimal zone, we can love, relax, learn etc.</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buFont typeface="Symbol" panose="05050102010706020507" pitchFamily="18" charset="2"/>
              <a:buChar char=""/>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For someone coping with a traumatic stress reaction, even small everyday events can push them out of their window of tolerance towards distress, everything can seem more intense</a:t>
            </a:r>
          </a:p>
          <a:p>
            <a:pPr marL="347221" indent="-347221">
              <a:lnSpc>
                <a:spcPct val="107000"/>
              </a:lnSpc>
              <a:buFont typeface="Symbol" panose="05050102010706020507" pitchFamily="18" charset="2"/>
              <a:buChar char=""/>
            </a:pPr>
            <a:r>
              <a:rPr lang="en-US" sz="1800">
                <a:solidFill>
                  <a:srgbClr val="00000A"/>
                </a:solidFill>
                <a:latin typeface="Calibri" panose="020F0502020204030204" pitchFamily="34" charset="0"/>
                <a:ea typeface="Calibri" panose="020F0502020204030204" pitchFamily="34" charset="0"/>
                <a:cs typeface="Calibri" panose="020F0502020204030204" pitchFamily="34" charset="0"/>
              </a:rPr>
              <a:t>HYPER AROUSAL REACTION – THE USUAL</a:t>
            </a:r>
          </a:p>
          <a:p>
            <a:pPr marL="347221" indent="-347221">
              <a:lnSpc>
                <a:spcPct val="107000"/>
              </a:lnSpc>
              <a:buFont typeface="Symbol" panose="05050102010706020507" pitchFamily="18" charset="2"/>
              <a:buChar char=""/>
            </a:pP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buFont typeface="Symbol" panose="05050102010706020507" pitchFamily="18" charset="2"/>
              <a:buChar char=""/>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Reactions are usually hyper-arousal (fight, shout, not being able to relax or concentrate, having no sense of head space) or </a:t>
            </a:r>
          </a:p>
          <a:p>
            <a:pPr marL="347221" indent="-347221">
              <a:lnSpc>
                <a:spcPct val="107000"/>
              </a:lnSpc>
              <a:buFont typeface="Symbol" panose="05050102010706020507" pitchFamily="18" charset="2"/>
              <a:buChar char=""/>
            </a:pPr>
            <a:endPar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endParaRPr>
          </a:p>
          <a:p>
            <a:pPr marL="347221" indent="-347221">
              <a:lnSpc>
                <a:spcPct val="107000"/>
              </a:lnSpc>
              <a:buFont typeface="Symbol" panose="05050102010706020507" pitchFamily="18" charset="2"/>
              <a:buChar char=""/>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HYPO AROUSAL</a:t>
            </a:r>
          </a:p>
          <a:p>
            <a:pPr marL="347221" indent="-347221">
              <a:lnSpc>
                <a:spcPct val="107000"/>
              </a:lnSpc>
              <a:buFont typeface="Symbol" panose="05050102010706020507" pitchFamily="18" charset="2"/>
              <a:buChar char=""/>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hypo-arousal (being over-tired, not having any energy, feeling numb or shut down, not being able to think clearly)</a:t>
            </a:r>
          </a:p>
          <a:p>
            <a:pPr marL="347221" indent="-347221">
              <a:lnSpc>
                <a:spcPct val="107000"/>
              </a:lnSpc>
              <a:buFont typeface="Symbol" panose="05050102010706020507" pitchFamily="18" charset="2"/>
              <a:buChar char=""/>
            </a:pP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spcAft>
                <a:spcPts val="810"/>
              </a:spcAft>
              <a:buFont typeface="Symbol" panose="05050102010706020507" pitchFamily="18" charset="2"/>
              <a:buChar char=""/>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These reactions are both survival modes, they are a dysregulation indicating a trauma response, as opposed to being disruptive or deliberately unhelpful, and must be framed this way for the client</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 </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Trainer to point out that either distress response may be evident in a session, e.g. a client who is walking about, making a cup of tea etc. during the session (hyper-arousal) or a client who seems numb, slow, tired (hypo-arousal) and it is important to see either behavior as a </a:t>
            </a:r>
            <a:r>
              <a:rPr lang="en-US" sz="1800" b="1">
                <a:solidFill>
                  <a:srgbClr val="00000A"/>
                </a:solidFill>
                <a:latin typeface="Calibri" panose="020F0502020204030204" pitchFamily="34" charset="0"/>
                <a:ea typeface="Times New Roman" panose="02020603050405020304" pitchFamily="18" charset="0"/>
                <a:cs typeface="Calibri" panose="020F0502020204030204" pitchFamily="34" charset="0"/>
              </a:rPr>
              <a:t>response</a:t>
            </a:r>
            <a:r>
              <a:rPr lang="en-US" sz="1800">
                <a:solidFill>
                  <a:srgbClr val="00000A"/>
                </a:solidFill>
                <a:latin typeface="Calibri" panose="020F0502020204030204" pitchFamily="34" charset="0"/>
                <a:ea typeface="Times New Roman" panose="02020603050405020304" pitchFamily="18" charset="0"/>
                <a:cs typeface="Calibri" panose="020F0502020204030204" pitchFamily="34" charset="0"/>
              </a:rPr>
              <a:t> to trauma as opposed to it being an issue with the client having poor boundaries etc.</a:t>
            </a:r>
          </a:p>
          <a:p>
            <a:pPr>
              <a:lnSpc>
                <a:spcPct val="107000"/>
              </a:lnSpc>
              <a:spcAft>
                <a:spcPts val="810"/>
              </a:spcAft>
            </a:pPr>
            <a:endParaRPr lang="en-US"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800">
                <a:solidFill>
                  <a:srgbClr val="00000A"/>
                </a:solidFill>
                <a:latin typeface="Calibri" panose="020F0502020204030204" pitchFamily="34" charset="0"/>
                <a:ea typeface="Calibri" panose="020F0502020204030204" pitchFamily="34" charset="0"/>
                <a:cs typeface="Calibri" panose="020F0502020204030204" pitchFamily="34" charset="0"/>
              </a:rPr>
              <a:t>On the helpline – you have less visuals</a:t>
            </a:r>
          </a:p>
          <a:p>
            <a:pPr>
              <a:lnSpc>
                <a:spcPct val="107000"/>
              </a:lnSpc>
              <a:spcAft>
                <a:spcPts val="810"/>
              </a:spcAft>
            </a:pP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270B65D-B492-0349-8409-04795D074E47}" type="slidenum">
              <a:rPr lang="en-GB" smtClean="0"/>
              <a:t>15</a:t>
            </a:fld>
            <a:endParaRPr lang="en-GB"/>
          </a:p>
        </p:txBody>
      </p:sp>
    </p:spTree>
    <p:extLst>
      <p:ext uri="{BB962C8B-B14F-4D97-AF65-F5344CB8AC3E}">
        <p14:creationId xmlns:p14="http://schemas.microsoft.com/office/powerpoint/2010/main" val="584923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pPr>
              <a:lnSpc>
                <a:spcPct val="107000"/>
              </a:lnSpc>
              <a:spcAft>
                <a:spcPts val="810"/>
              </a:spcAft>
            </a:pP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https://</a:t>
            </a:r>
            <a:r>
              <a:rPr lang="en-US" sz="1200" dirty="0" err="1">
                <a:solidFill>
                  <a:srgbClr val="00000A"/>
                </a:solidFill>
                <a:latin typeface="Calibri" panose="020F0502020204030204" pitchFamily="34" charset="0"/>
                <a:ea typeface="Calibri" panose="020F0502020204030204" pitchFamily="34" charset="0"/>
                <a:cs typeface="Calibri" panose="020F0502020204030204" pitchFamily="34" charset="0"/>
              </a:rPr>
              <a:t>vimeo.com</a:t>
            </a: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/user207261572/</a:t>
            </a:r>
            <a:r>
              <a:rPr lang="en-US" sz="1200" dirty="0" err="1">
                <a:solidFill>
                  <a:srgbClr val="00000A"/>
                </a:solidFill>
                <a:latin typeface="Calibri" panose="020F0502020204030204" pitchFamily="34" charset="0"/>
                <a:ea typeface="Calibri" panose="020F0502020204030204" pitchFamily="34" charset="0"/>
                <a:cs typeface="Calibri" panose="020F0502020204030204" pitchFamily="34" charset="0"/>
              </a:rPr>
              <a:t>biology?share</a:t>
            </a: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=copy</a:t>
            </a:r>
          </a:p>
          <a:p>
            <a:pPr>
              <a:lnSpc>
                <a:spcPct val="107000"/>
              </a:lnSpc>
              <a:spcAft>
                <a:spcPts val="810"/>
              </a:spcAft>
            </a:pPr>
            <a:endPar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https://</a:t>
            </a:r>
            <a:r>
              <a:rPr lang="en-US" sz="1200" dirty="0" err="1">
                <a:solidFill>
                  <a:srgbClr val="00000A"/>
                </a:solidFill>
                <a:latin typeface="Calibri" panose="020F0502020204030204" pitchFamily="34" charset="0"/>
                <a:ea typeface="Calibri" panose="020F0502020204030204" pitchFamily="34" charset="0"/>
                <a:cs typeface="Calibri" panose="020F0502020204030204" pitchFamily="34" charset="0"/>
              </a:rPr>
              <a:t>vimeo.com</a:t>
            </a: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a:t>
            </a:r>
            <a:r>
              <a:rPr lang="en-US" sz="1200" dirty="0" err="1">
                <a:solidFill>
                  <a:srgbClr val="00000A"/>
                </a:solidFill>
                <a:latin typeface="Calibri" panose="020F0502020204030204" pitchFamily="34" charset="0"/>
                <a:ea typeface="Calibri" panose="020F0502020204030204" pitchFamily="34" charset="0"/>
                <a:cs typeface="Calibri" panose="020F0502020204030204" pitchFamily="34" charset="0"/>
              </a:rPr>
              <a:t>elephantsinrooms</a:t>
            </a: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a:t>
            </a:r>
            <a:r>
              <a:rPr lang="en-US" sz="1200" dirty="0" err="1">
                <a:solidFill>
                  <a:srgbClr val="00000A"/>
                </a:solidFill>
                <a:latin typeface="Calibri" panose="020F0502020204030204" pitchFamily="34" charset="0"/>
                <a:ea typeface="Calibri" panose="020F0502020204030204" pitchFamily="34" charset="0"/>
                <a:cs typeface="Calibri" panose="020F0502020204030204" pitchFamily="34" charset="0"/>
              </a:rPr>
              <a:t>limbic?share</a:t>
            </a: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=copy   edited version </a:t>
            </a:r>
          </a:p>
          <a:p>
            <a:pPr>
              <a:lnSpc>
                <a:spcPct val="107000"/>
              </a:lnSpc>
              <a:spcAft>
                <a:spcPts val="810"/>
              </a:spcAft>
            </a:pPr>
            <a:endPar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endPar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Remind trainees that the client’s response to trauma will be automatic as opposed to consciously chosen and that they may well find it hard to engage with the trauma in a cognitive, thinking way – there may be times when they are in the overwhelm and can only react to it.</a:t>
            </a:r>
          </a:p>
          <a:p>
            <a:pPr>
              <a:lnSpc>
                <a:spcPct val="107000"/>
              </a:lnSpc>
              <a:spcAft>
                <a:spcPts val="810"/>
              </a:spcAft>
            </a:pPr>
            <a:endParaRPr lang="en-GB"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We will be dealing with clients who have had traumatic bereavements, (e.g. homicides, suicides, road deaths) which are non-related to the Coronavirus situation, and who may be dealing with fight or flight responses. We will also we dealing with clients who have experienced loss due to the Coronavirus, and that may be more likely to engender more passive responses due to helplessness, e.g. of not being able to visit the person in hospital.</a:t>
            </a:r>
          </a:p>
          <a:p>
            <a:pPr>
              <a:lnSpc>
                <a:spcPct val="107000"/>
              </a:lnSpc>
              <a:spcAft>
                <a:spcPts val="810"/>
              </a:spcAft>
            </a:pPr>
            <a:endPar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10"/>
              </a:spcAft>
              <a:buClrTx/>
              <a:buSzTx/>
              <a:buFontTx/>
              <a:buNone/>
              <a:tabLst/>
              <a:defRPr/>
            </a:pPr>
            <a:r>
              <a:rPr lang="en-GB" sz="1200" dirty="0"/>
              <a:t>https://</a:t>
            </a:r>
            <a:r>
              <a:rPr lang="en-GB" sz="1200" dirty="0" err="1"/>
              <a:t>youtu.be</a:t>
            </a:r>
            <a:r>
              <a:rPr lang="en-GB" sz="1200" dirty="0"/>
              <a:t>/5CpRY9-MIHA – dan Siegal Hand model of the brain</a:t>
            </a:r>
          </a:p>
          <a:p>
            <a:pPr marL="0" marR="0" lvl="0" indent="0" algn="l" defTabSz="914400" rtl="0" eaLnBrk="1" fontAlgn="auto" latinLnBrk="0" hangingPunct="1">
              <a:lnSpc>
                <a:spcPct val="107000"/>
              </a:lnSpc>
              <a:spcBef>
                <a:spcPts val="0"/>
              </a:spcBef>
              <a:spcAft>
                <a:spcPts val="810"/>
              </a:spcAft>
              <a:buClrTx/>
              <a:buSzTx/>
              <a:buFontTx/>
              <a:buNone/>
              <a:tabLst/>
              <a:defRPr/>
            </a:pPr>
            <a:endParaRPr lang="en-GB" sz="1200" dirty="0"/>
          </a:p>
          <a:p>
            <a:pPr>
              <a:lnSpc>
                <a:spcPct val="107000"/>
              </a:lnSpc>
              <a:spcAft>
                <a:spcPts val="810"/>
              </a:spcAft>
            </a:pPr>
            <a:r>
              <a:rPr lang="en-US" sz="1200" b="1" dirty="0">
                <a:solidFill>
                  <a:srgbClr val="00000A"/>
                </a:solidFill>
                <a:latin typeface="Calibri" panose="020F0502020204030204" pitchFamily="34" charset="0"/>
                <a:ea typeface="Calibri" panose="020F0502020204030204" pitchFamily="34" charset="0"/>
                <a:cs typeface="Calibri" panose="020F0502020204030204" pitchFamily="34" charset="0"/>
              </a:rPr>
              <a:t>PPT 8 Dan Siegel’s ‘Flip Your Lid’ video</a:t>
            </a:r>
            <a:endParaRPr lang="en-GB"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200" b="1" dirty="0">
                <a:solidFill>
                  <a:srgbClr val="2F5496"/>
                </a:solidFill>
                <a:latin typeface="Calibri" panose="020F0502020204030204" pitchFamily="34" charset="0"/>
                <a:ea typeface="Calibri" panose="020F0502020204030204" pitchFamily="34" charset="0"/>
                <a:cs typeface="Calibri" panose="020F0502020204030204" pitchFamily="34" charset="0"/>
              </a:rPr>
              <a:t>The video is available at: </a:t>
            </a:r>
            <a:r>
              <a:rPr lang="en-GB" sz="1200" b="1" u="sng" dirty="0">
                <a:solidFill>
                  <a:srgbClr val="2F5496"/>
                </a:solidFill>
                <a:latin typeface="Calibri" panose="020F0502020204030204" pitchFamily="34" charset="0"/>
                <a:ea typeface="Calibri" panose="020F0502020204030204" pitchFamily="34" charset="0"/>
                <a:cs typeface="Calibri" panose="020F0502020204030204" pitchFamily="34" charset="0"/>
                <a:hlinkClick r:id="rId3"/>
              </a:rPr>
              <a:t>https://www.youtube.com/watch?v=gm9CIJ74Oxw</a:t>
            </a:r>
            <a:endParaRPr lang="en-GB"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200" b="1" dirty="0">
                <a:solidFill>
                  <a:srgbClr val="2F5496"/>
                </a:solidFill>
                <a:latin typeface="Calibri" panose="020F0502020204030204" pitchFamily="34" charset="0"/>
                <a:ea typeface="Calibri" panose="020F0502020204030204" pitchFamily="34" charset="0"/>
                <a:cs typeface="Calibri" panose="020F0502020204030204" pitchFamily="34" charset="0"/>
              </a:rPr>
              <a:t>Have this ready as a ‘file to share’ and upload here</a:t>
            </a:r>
            <a:endParaRPr lang="en-GB"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Remind trainees that the client’s response to trauma will be automatic as opposed to consciously chosen and that they may well find it hard to engage with the trauma in a cognitive, thinking way – there may be times when they are in the overwhelm and can only react to it.</a:t>
            </a:r>
            <a:endParaRPr lang="en-GB"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We will be dealing with clients who have had traumatic bereavements, (e.g. homicides, suicides, road deaths) which are non-related to the Coronavirus situation, and who may be dealing with fight or flight responses. We will also we dealing with clients who have experienced loss due to the Coronavirus, and that may be more likely to engender more passive responses due to helplessness, e.g. of not being able to visit the person in hospital.</a:t>
            </a:r>
            <a:endParaRPr lang="en-GB"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0"/>
              </a:spcAft>
            </a:pPr>
            <a:r>
              <a:rPr lang="en-US" sz="1200" dirty="0">
                <a:solidFill>
                  <a:srgbClr val="00000A"/>
                </a:solidFill>
                <a:latin typeface="Calibri" panose="020F0502020204030204" pitchFamily="34" charset="0"/>
                <a:ea typeface="Calibri" panose="020F0502020204030204" pitchFamily="34" charset="0"/>
                <a:cs typeface="Calibri" panose="020F0502020204030204" pitchFamily="34" charset="0"/>
              </a:rPr>
              <a:t> </a:t>
            </a:r>
            <a:endParaRPr lang="en-GB" sz="12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839F326-824E-4171-858D-30ED096647A6}" type="slidenum">
              <a:rPr lang="en-GB" smtClean="0"/>
              <a:t>16</a:t>
            </a:fld>
            <a:endParaRPr lang="en-GB"/>
          </a:p>
        </p:txBody>
      </p:sp>
    </p:spTree>
    <p:extLst>
      <p:ext uri="{BB962C8B-B14F-4D97-AF65-F5344CB8AC3E}">
        <p14:creationId xmlns:p14="http://schemas.microsoft.com/office/powerpoint/2010/main" val="197061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1350963"/>
            <a:ext cx="6478588" cy="3644900"/>
          </a:xfrm>
        </p:spPr>
      </p:sp>
      <p:sp>
        <p:nvSpPr>
          <p:cNvPr id="3" name="Notes Placeholder 2"/>
          <p:cNvSpPr>
            <a:spLocks noGrp="1"/>
          </p:cNvSpPr>
          <p:nvPr>
            <p:ph type="body" idx="1"/>
          </p:nvPr>
        </p:nvSpPr>
        <p:spPr/>
        <p:txBody>
          <a:bodyPr/>
          <a:lstStyle/>
          <a:p>
            <a:pPr marL="231480">
              <a:lnSpc>
                <a:spcPct val="107000"/>
              </a:lnSpc>
              <a:spcAft>
                <a:spcPts val="810"/>
              </a:spcAft>
            </a:pPr>
            <a:r>
              <a:rPr lang="en-US" sz="1800">
                <a:solidFill>
                  <a:srgbClr val="00000A"/>
                </a:solidFill>
                <a:latin typeface="Calibri" panose="020F0502020204030204" pitchFamily="34" charset="0"/>
                <a:ea typeface="Calibri" panose="020F0502020204030204" pitchFamily="34" charset="0"/>
                <a:cs typeface="Calibri" panose="020F0502020204030204" pitchFamily="34" charset="0"/>
              </a:rPr>
              <a:t>In trauma the grief and loss is to do with the loss of life being as it had, of having a sense of control, power, autonomy in our lives which has now been profoundly shaken.</a:t>
            </a:r>
          </a:p>
          <a:p>
            <a:pPr>
              <a:lnSpc>
                <a:spcPct val="107000"/>
              </a:lnSpc>
            </a:pPr>
            <a:endParaRPr lang="en-US"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buFont typeface="Symbol" panose="05050102010706020507" pitchFamily="18" charset="2"/>
              <a:buChar char=""/>
            </a:pPr>
            <a:r>
              <a:rPr lang="en-US" sz="1800">
                <a:solidFill>
                  <a:srgbClr val="00000A"/>
                </a:solidFill>
                <a:latin typeface="Calibri" panose="020F0502020204030204" pitchFamily="34" charset="0"/>
                <a:ea typeface="Calibri" panose="020F0502020204030204" pitchFamily="34" charset="0"/>
                <a:cs typeface="Calibri" panose="020F0502020204030204" pitchFamily="34" charset="0"/>
              </a:rPr>
              <a:t>Safety – this is the first focus on working with a traumatic event because the event will have robbed the client of their sense of power and control. It is an essential stage before beginning to consider grief support, as the client may still be in survival mode. A safe environment , a safe therapist, they have to feel safe. Once we have been hurt we want to isolate ourselves, through that process we regain the feeling of being safe. </a:t>
            </a:r>
          </a:p>
          <a:p>
            <a:pPr marL="347221" indent="-347221">
              <a:lnSpc>
                <a:spcPct val="107000"/>
              </a:lnSpc>
              <a:buFont typeface="Symbol" panose="05050102010706020507" pitchFamily="18" charset="2"/>
              <a:buChar char=""/>
            </a:pP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buFont typeface="Symbol" panose="05050102010706020507" pitchFamily="18" charset="2"/>
              <a:buChar char=""/>
            </a:pPr>
            <a:r>
              <a:rPr lang="en-US" sz="1800">
                <a:solidFill>
                  <a:srgbClr val="00000A"/>
                </a:solidFill>
                <a:latin typeface="Calibri" panose="020F0502020204030204" pitchFamily="34" charset="0"/>
                <a:ea typeface="Calibri" panose="020F0502020204030204" pitchFamily="34" charset="0"/>
                <a:cs typeface="Calibri" panose="020F0502020204030204" pitchFamily="34" charset="0"/>
              </a:rPr>
              <a:t>Remembrance and mourning – the need to grieve for how things were before the traumatic event occurred will be mixed with the need to grieve for the bereavement too. The survivor tells the story of the trauma, a reconstruction, entering into the </a:t>
            </a:r>
            <a:r>
              <a:rPr lang="en-US" sz="1800" err="1">
                <a:solidFill>
                  <a:srgbClr val="00000A"/>
                </a:solidFill>
                <a:latin typeface="Calibri" panose="020F0502020204030204" pitchFamily="34" charset="0"/>
                <a:ea typeface="Calibri" panose="020F0502020204030204" pitchFamily="34" charset="0"/>
                <a:cs typeface="Calibri" panose="020F0502020204030204" pitchFamily="34" charset="0"/>
              </a:rPr>
              <a:t>lifes</a:t>
            </a:r>
            <a:r>
              <a:rPr lang="en-US" sz="1800">
                <a:solidFill>
                  <a:srgbClr val="00000A"/>
                </a:solidFill>
                <a:latin typeface="Calibri" panose="020F0502020204030204" pitchFamily="34" charset="0"/>
                <a:ea typeface="Calibri" panose="020F0502020204030204" pitchFamily="34" charset="0"/>
                <a:cs typeface="Calibri" panose="020F0502020204030204" pitchFamily="34" charset="0"/>
              </a:rPr>
              <a:t> story. </a:t>
            </a:r>
            <a:r>
              <a:rPr lang="en-GB" sz="1800">
                <a:solidFill>
                  <a:srgbClr val="00000A"/>
                </a:solidFill>
                <a:latin typeface="Calibri" panose="020F0502020204030204" pitchFamily="34" charset="0"/>
                <a:ea typeface="Calibri" panose="020F0502020204030204" pitchFamily="34" charset="0"/>
                <a:cs typeface="Calibri" panose="020F0502020204030204" pitchFamily="34" charset="0"/>
              </a:rPr>
              <a:t>The basic principle of empowerment is still key, it’s a choice for the survivor to revisit and speak</a:t>
            </a:r>
          </a:p>
          <a:p>
            <a:pPr marL="347221" indent="-347221">
              <a:lnSpc>
                <a:spcPct val="107000"/>
              </a:lnSpc>
              <a:buFont typeface="Symbol" panose="05050102010706020507" pitchFamily="18" charset="2"/>
              <a:buChar char=""/>
            </a:pP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spcAft>
                <a:spcPts val="810"/>
              </a:spcAft>
              <a:buFont typeface="Symbol" panose="05050102010706020507" pitchFamily="18" charset="2"/>
              <a:buChar char=""/>
            </a:pPr>
            <a:r>
              <a:rPr lang="en-US" sz="1800">
                <a:solidFill>
                  <a:srgbClr val="00000A"/>
                </a:solidFill>
                <a:latin typeface="Calibri" panose="020F0502020204030204" pitchFamily="34" charset="0"/>
                <a:ea typeface="Calibri" panose="020F0502020204030204" pitchFamily="34" charset="0"/>
                <a:cs typeface="Calibri" panose="020F0502020204030204" pitchFamily="34" charset="0"/>
              </a:rPr>
              <a:t>Reconnecting – growing around grief of the trauma. Introduce the idea of Post Traumatic Growth, where adversity and the courage and capacity to deal with it, can result in positive psychological change and a higher level of functioning than before the traumatic event occurred. The survivor now faces the fact that they must have to face the future, and they are changed by the loss/trauma.</a:t>
            </a:r>
          </a:p>
          <a:p>
            <a:pPr marL="347221" indent="-347221">
              <a:lnSpc>
                <a:spcPct val="107000"/>
              </a:lnSpc>
              <a:spcAft>
                <a:spcPts val="810"/>
              </a:spcAft>
              <a:buFont typeface="Symbol" panose="05050102010706020507" pitchFamily="18" charset="2"/>
              <a:buChar char=""/>
            </a:pPr>
            <a:endParaRPr lang="en-US"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spcAft>
                <a:spcPts val="810"/>
              </a:spcAft>
              <a:buFont typeface="Symbol" panose="05050102010706020507" pitchFamily="18" charset="2"/>
              <a:buChar char=""/>
            </a:pPr>
            <a:r>
              <a:rPr lang="en-GB" sz="1800">
                <a:solidFill>
                  <a:srgbClr val="00000A"/>
                </a:solidFill>
                <a:latin typeface="Calibri" panose="020F0502020204030204" pitchFamily="34" charset="0"/>
                <a:ea typeface="Calibri" panose="020F0502020204030204" pitchFamily="34" charset="0"/>
                <a:cs typeface="Calibri" panose="020F0502020204030204" pitchFamily="34" charset="0"/>
              </a:rPr>
              <a:t>https://youtu.be/39Msj88OQJ4. - The three stages of recovery – black and white powerful </a:t>
            </a:r>
            <a:r>
              <a:rPr lang="en-GB" sz="1800" err="1">
                <a:solidFill>
                  <a:srgbClr val="00000A"/>
                </a:solidFill>
                <a:latin typeface="Calibri" panose="020F0502020204030204" pitchFamily="34" charset="0"/>
                <a:ea typeface="Calibri" panose="020F0502020204030204" pitchFamily="34" charset="0"/>
                <a:cs typeface="Calibri" panose="020F0502020204030204" pitchFamily="34" charset="0"/>
              </a:rPr>
              <a:t>vlogcast</a:t>
            </a: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347221" indent="-347221">
              <a:lnSpc>
                <a:spcPct val="107000"/>
              </a:lnSpc>
              <a:spcAft>
                <a:spcPts val="810"/>
              </a:spcAft>
              <a:buFont typeface="Symbol" panose="05050102010706020507" pitchFamily="18" charset="2"/>
              <a:buChar char=""/>
            </a:pPr>
            <a:endParaRPr lang="en-GB" sz="1800">
              <a:solidFill>
                <a:srgbClr val="00000A"/>
              </a:solidFill>
              <a:latin typeface="Calibri" panose="020F0502020204030204" pitchFamily="34" charset="0"/>
              <a:ea typeface="Calibri" panose="020F0502020204030204" pitchFamily="34" charset="0"/>
              <a:cs typeface="Calibri" panose="020F0502020204030204" pitchFamily="34" charset="0"/>
            </a:endParaRPr>
          </a:p>
          <a:p>
            <a:endParaRPr lang="en-US"/>
          </a:p>
          <a:p>
            <a:endParaRPr lang="en-US"/>
          </a:p>
          <a:p>
            <a:r>
              <a:rPr lang="en-US"/>
              <a:t>1</a:t>
            </a:r>
            <a:r>
              <a:rPr lang="en-US" baseline="30000"/>
              <a:t>st</a:t>
            </a:r>
            <a:r>
              <a:rPr lang="en-US"/>
              <a:t> principle – empowerment of the survivor – no intervention that takes away power from the survivor will help, the survivor needs to take back the power</a:t>
            </a:r>
          </a:p>
          <a:p>
            <a:endParaRPr lang="en-US"/>
          </a:p>
          <a:p>
            <a:r>
              <a:rPr lang="en-US"/>
              <a:t>3 stages central tasks as above, not linear, its an attempt to impose simplicity over a turbulent and complex situation</a:t>
            </a:r>
          </a:p>
          <a:p>
            <a:endParaRPr lang="en-US"/>
          </a:p>
          <a:p>
            <a:r>
              <a:rPr lang="en-US"/>
              <a:t>Kubler ross 5 stages of grief – not linear example.</a:t>
            </a:r>
          </a:p>
          <a:p>
            <a:endParaRPr lang="en-US"/>
          </a:p>
          <a:p>
            <a:r>
              <a:rPr lang="en-US"/>
              <a:t>Unpredictable reliable safety</a:t>
            </a:r>
          </a:p>
          <a:p>
            <a:endParaRPr lang="en-US"/>
          </a:p>
          <a:p>
            <a:r>
              <a:rPr lang="en-US"/>
              <a:t>Complex disorders need complex and comprehensive treatment. Treatments should be relevant and applicable at each stage, what may be right at one point, may not be at another.</a:t>
            </a:r>
          </a:p>
          <a:p>
            <a:endParaRPr lang="en-US"/>
          </a:p>
          <a:p>
            <a:endParaRPr lang="en-US"/>
          </a:p>
        </p:txBody>
      </p:sp>
      <p:sp>
        <p:nvSpPr>
          <p:cNvPr id="4" name="Slide Number Placeholder 3"/>
          <p:cNvSpPr>
            <a:spLocks noGrp="1"/>
          </p:cNvSpPr>
          <p:nvPr>
            <p:ph type="sldNum" sz="quarter" idx="5"/>
          </p:nvPr>
        </p:nvSpPr>
        <p:spPr/>
        <p:txBody>
          <a:bodyPr/>
          <a:lstStyle/>
          <a:p>
            <a:fld id="{C270B65D-B492-0349-8409-04795D074E47}" type="slidenum">
              <a:rPr lang="en-GB" smtClean="0"/>
              <a:t>17</a:t>
            </a:fld>
            <a:endParaRPr lang="en-GB"/>
          </a:p>
        </p:txBody>
      </p:sp>
    </p:spTree>
    <p:extLst>
      <p:ext uri="{BB962C8B-B14F-4D97-AF65-F5344CB8AC3E}">
        <p14:creationId xmlns:p14="http://schemas.microsoft.com/office/powerpoint/2010/main" val="326811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dirty="0"/>
              <a:t>ALLOW THIS VIDEO TO SINK IN</a:t>
            </a:r>
          </a:p>
          <a:p>
            <a:endParaRPr lang="en-GB" dirty="0"/>
          </a:p>
          <a:p>
            <a:r>
              <a:rPr lang="en-GB" dirty="0"/>
              <a:t>FOCUS ON THE WAY THIS  LADY – HAS / IS EXPERIENCING TRAUMA – AND BUILDING UP TO DEALING WITH IT IN SUCH A PUBLIC MANNER – WITH A FILTER – WOW MOMENT – THE LINK BELOW SHOWS HER UNMASKED IF THE GROUP ENGAGE.</a:t>
            </a:r>
          </a:p>
          <a:p>
            <a:endParaRPr lang="en-GB" dirty="0"/>
          </a:p>
          <a:p>
            <a:endParaRPr lang="en-GB" dirty="0"/>
          </a:p>
          <a:p>
            <a:r>
              <a:rPr lang="en-GB" dirty="0"/>
              <a:t>https://</a:t>
            </a:r>
            <a:r>
              <a:rPr lang="en-GB" dirty="0" err="1"/>
              <a:t>vimeo.com</a:t>
            </a:r>
            <a:r>
              <a:rPr lang="en-GB" dirty="0"/>
              <a:t>/user207261572/</a:t>
            </a:r>
            <a:r>
              <a:rPr lang="en-GB" dirty="0" err="1"/>
              <a:t>judith?share</a:t>
            </a:r>
            <a:r>
              <a:rPr lang="en-GB" dirty="0"/>
              <a:t>=copy</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839F326-824E-4171-858D-30ED096647A6}" type="slidenum">
              <a:rPr lang="en-GB" smtClean="0"/>
              <a:t>18</a:t>
            </a:fld>
            <a:endParaRPr lang="en-GB"/>
          </a:p>
        </p:txBody>
      </p:sp>
    </p:spTree>
    <p:extLst>
      <p:ext uri="{BB962C8B-B14F-4D97-AF65-F5344CB8AC3E}">
        <p14:creationId xmlns:p14="http://schemas.microsoft.com/office/powerpoint/2010/main" val="3718219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endParaRPr lang="en-GB"/>
          </a:p>
          <a:p>
            <a:r>
              <a:rPr lang="en-GB"/>
              <a:t>INTRO – BEREAVED BY SUICIDE OR WITNESSING A SUICIDE – HAS UNIQUE, AMPLIFIED CONSEQUENCES IN THE WORKPLACE</a:t>
            </a:r>
          </a:p>
          <a:p>
            <a:endParaRPr lang="en-GB"/>
          </a:p>
          <a:p>
            <a:r>
              <a:rPr lang="en-GB"/>
              <a:t>YOU ARE MORE LIKELY TO GET A BUNCH OF FLOWERS FROM THE WORKPLACE OR NEIGHBOURS  IF YOUR DOG HAS DIED, THAN IF A FAMILY MEMBER HAS COMPLETED SUICIDE</a:t>
            </a:r>
          </a:p>
          <a:p>
            <a:endParaRPr lang="en-GB"/>
          </a:p>
          <a:p>
            <a:r>
              <a:rPr lang="en-GB"/>
              <a:t>STIGMA – A MANIFESTATION OF THAT – PEOPLE LITERALLY CROSS OVER THE ROAD – THEY ARE TRIGGERED – THEY CANNOT COMPREHEND WHAT SUICIDE LOOKS LIKE, ESPECIALLY IN THEIR OWN LANDSCAPE – THEIR ASSUMPTIVE WORLD HAS NOT BUILT IN THAT CALCULATION</a:t>
            </a:r>
          </a:p>
          <a:p>
            <a:endParaRPr lang="en-GB"/>
          </a:p>
          <a:p>
            <a:pPr algn="l"/>
            <a:r>
              <a:rPr lang="en-GB" b="1" i="0">
                <a:solidFill>
                  <a:srgbClr val="231F20"/>
                </a:solidFill>
                <a:effectLst/>
                <a:latin typeface="Frutiger W01"/>
              </a:rPr>
              <a:t>What is suicide?</a:t>
            </a:r>
          </a:p>
          <a:p>
            <a:pPr algn="l"/>
            <a:r>
              <a:rPr lang="en-GB" b="0" i="0">
                <a:solidFill>
                  <a:srgbClr val="231F20"/>
                </a:solidFill>
                <a:effectLst/>
                <a:latin typeface="Frutiger W01"/>
              </a:rPr>
              <a:t>Suicide is when someone intentionally ends their own life.</a:t>
            </a:r>
          </a:p>
          <a:p>
            <a:pPr algn="l"/>
            <a:r>
              <a:rPr lang="en-GB" b="1" i="0">
                <a:solidFill>
                  <a:srgbClr val="231F20"/>
                </a:solidFill>
                <a:effectLst/>
                <a:latin typeface="Frutiger W01"/>
              </a:rPr>
              <a:t>What are suicidal thoughts?</a:t>
            </a:r>
          </a:p>
          <a:p>
            <a:pPr algn="l"/>
            <a:r>
              <a:rPr lang="en-GB" b="0" i="0">
                <a:solidFill>
                  <a:srgbClr val="231F20"/>
                </a:solidFill>
                <a:effectLst/>
                <a:latin typeface="Frutiger W01"/>
              </a:rPr>
              <a:t>Suicidal thoughts or suicidal ideation means thinking about or planning suicide. Thoughts can range from a detailed plan to a fleeting consideration.</a:t>
            </a:r>
          </a:p>
          <a:p>
            <a:pPr algn="l"/>
            <a:r>
              <a:rPr lang="en-GB" b="1" i="0">
                <a:solidFill>
                  <a:srgbClr val="231F20"/>
                </a:solidFill>
                <a:effectLst/>
                <a:latin typeface="Frutiger W01"/>
              </a:rPr>
              <a:t>What are some of the common myths about suicide?</a:t>
            </a:r>
          </a:p>
          <a:p>
            <a:pPr algn="l"/>
            <a:r>
              <a:rPr lang="en-GB" b="1" i="0">
                <a:solidFill>
                  <a:srgbClr val="231F20"/>
                </a:solidFill>
                <a:effectLst/>
                <a:latin typeface="Frutiger W01"/>
              </a:rPr>
              <a:t>Myth</a:t>
            </a:r>
          </a:p>
          <a:p>
            <a:pPr algn="l"/>
            <a:r>
              <a:rPr lang="en-GB" b="0" i="0">
                <a:solidFill>
                  <a:srgbClr val="231F20"/>
                </a:solidFill>
                <a:effectLst/>
                <a:latin typeface="Frutiger W01"/>
              </a:rPr>
              <a:t>Talking about suicide will give someone the idea to do it.</a:t>
            </a:r>
          </a:p>
          <a:p>
            <a:pPr algn="l"/>
            <a:r>
              <a:rPr lang="en-GB" b="1" i="0">
                <a:solidFill>
                  <a:srgbClr val="231F20"/>
                </a:solidFill>
                <a:effectLst/>
                <a:latin typeface="Frutiger W01"/>
              </a:rPr>
              <a:t>Fact</a:t>
            </a:r>
          </a:p>
          <a:p>
            <a:pPr algn="l">
              <a:buFont typeface="Arial" panose="020B0604020202020204" pitchFamily="34" charset="0"/>
              <a:buChar char="•"/>
            </a:pPr>
            <a:r>
              <a:rPr lang="en-GB" b="0" i="0">
                <a:solidFill>
                  <a:srgbClr val="231F20"/>
                </a:solidFill>
                <a:effectLst/>
                <a:latin typeface="Frutiger W01"/>
              </a:rPr>
              <a:t>Talking about suicide does not make it more likely to happen.</a:t>
            </a:r>
          </a:p>
          <a:p>
            <a:pPr algn="l">
              <a:buFont typeface="Arial" panose="020B0604020202020204" pitchFamily="34" charset="0"/>
              <a:buChar char="•"/>
            </a:pPr>
            <a:r>
              <a:rPr lang="en-GB" b="0" i="0">
                <a:solidFill>
                  <a:srgbClr val="231F20"/>
                </a:solidFill>
                <a:effectLst/>
                <a:latin typeface="Frutiger W01"/>
              </a:rPr>
              <a:t>Talking about suicide not only reduces the stigma, but also allows someone to tell you how they feel.</a:t>
            </a:r>
          </a:p>
          <a:p>
            <a:pPr algn="l">
              <a:buFont typeface="Arial" panose="020B0604020202020204" pitchFamily="34" charset="0"/>
              <a:buChar char="•"/>
            </a:pPr>
            <a:r>
              <a:rPr lang="en-GB" b="0" i="0">
                <a:solidFill>
                  <a:srgbClr val="231F20"/>
                </a:solidFill>
                <a:effectLst/>
                <a:latin typeface="Frutiger W01"/>
              </a:rPr>
              <a:t>People who have felt suicidal will often say what a huge relief it is to be able to talk about what they are experiencing.</a:t>
            </a:r>
          </a:p>
          <a:p>
            <a:pPr algn="l">
              <a:buFont typeface="Arial" panose="020B0604020202020204" pitchFamily="34" charset="0"/>
              <a:buChar char="•"/>
            </a:pPr>
            <a:r>
              <a:rPr lang="en-GB" b="0" i="0">
                <a:solidFill>
                  <a:srgbClr val="231F20"/>
                </a:solidFill>
                <a:effectLst/>
                <a:latin typeface="Frutiger W01"/>
              </a:rPr>
              <a:t>Once someone starts talking they’ve got a better chance of discovering other options to suicide.</a:t>
            </a:r>
          </a:p>
          <a:p>
            <a:pPr algn="l"/>
            <a:r>
              <a:rPr lang="en-GB" b="1" i="0">
                <a:solidFill>
                  <a:srgbClr val="231F20"/>
                </a:solidFill>
                <a:effectLst/>
                <a:latin typeface="Frutiger W01"/>
              </a:rPr>
              <a:t>Myth</a:t>
            </a:r>
          </a:p>
          <a:p>
            <a:pPr algn="l"/>
            <a:r>
              <a:rPr lang="en-GB" b="0" i="0">
                <a:solidFill>
                  <a:srgbClr val="231F20"/>
                </a:solidFill>
                <a:effectLst/>
                <a:latin typeface="Frutiger W01"/>
              </a:rPr>
              <a:t>People who talk about suicide aren’t serious and won’t go through with it.    </a:t>
            </a:r>
          </a:p>
          <a:p>
            <a:pPr algn="l"/>
            <a:r>
              <a:rPr lang="en-GB" b="1" i="0">
                <a:solidFill>
                  <a:srgbClr val="231F20"/>
                </a:solidFill>
                <a:effectLst/>
                <a:latin typeface="Frutiger W01"/>
              </a:rPr>
              <a:t>Fact</a:t>
            </a:r>
          </a:p>
          <a:p>
            <a:pPr algn="l">
              <a:buFont typeface="Arial" panose="020B0604020202020204" pitchFamily="34" charset="0"/>
              <a:buChar char="•"/>
            </a:pPr>
            <a:r>
              <a:rPr lang="en-GB" b="0" i="0">
                <a:solidFill>
                  <a:srgbClr val="231F20"/>
                </a:solidFill>
                <a:effectLst/>
                <a:latin typeface="Frutiger W01"/>
              </a:rPr>
              <a:t>People who take their life by suicide have often told someone that they do not feel life is worth living or that they have no future. Some may have actually said they want to die.</a:t>
            </a:r>
          </a:p>
          <a:p>
            <a:pPr algn="l">
              <a:buFont typeface="Arial" panose="020B0604020202020204" pitchFamily="34" charset="0"/>
              <a:buChar char="•"/>
            </a:pPr>
            <a:r>
              <a:rPr lang="en-GB" b="0" i="0">
                <a:solidFill>
                  <a:srgbClr val="231F20"/>
                </a:solidFill>
                <a:effectLst/>
                <a:latin typeface="Frutiger W01"/>
              </a:rPr>
              <a:t>While it’s possible that someone might talk about suicide as a way to seek the support they need, it’s vitally important to take anybody who talks about feeling suicidal seriously.</a:t>
            </a:r>
          </a:p>
          <a:p>
            <a:pPr algn="l"/>
            <a:r>
              <a:rPr lang="en-GB" b="1" i="0">
                <a:solidFill>
                  <a:srgbClr val="231F20"/>
                </a:solidFill>
                <a:effectLst/>
                <a:latin typeface="Frutiger W01"/>
              </a:rPr>
              <a:t>Myth</a:t>
            </a:r>
          </a:p>
          <a:p>
            <a:pPr algn="l"/>
            <a:r>
              <a:rPr lang="en-GB" b="0" i="0">
                <a:solidFill>
                  <a:srgbClr val="231F20"/>
                </a:solidFill>
                <a:effectLst/>
                <a:latin typeface="Frutiger W01"/>
              </a:rPr>
              <a:t>You have to be mentally ill to think about suicide.</a:t>
            </a:r>
          </a:p>
          <a:p>
            <a:pPr algn="l"/>
            <a:r>
              <a:rPr lang="en-GB" b="1" i="0">
                <a:solidFill>
                  <a:srgbClr val="231F20"/>
                </a:solidFill>
                <a:effectLst/>
                <a:latin typeface="Frutiger W01"/>
              </a:rPr>
              <a:t>Fact</a:t>
            </a:r>
          </a:p>
          <a:p>
            <a:pPr algn="l">
              <a:buFont typeface="Arial" panose="020B0604020202020204" pitchFamily="34" charset="0"/>
              <a:buChar char="•"/>
            </a:pPr>
            <a:r>
              <a:rPr lang="en-GB" b="0" i="0">
                <a:solidFill>
                  <a:srgbClr val="231F20"/>
                </a:solidFill>
                <a:effectLst/>
                <a:latin typeface="Frutiger W01"/>
              </a:rPr>
              <a:t>Not all people who die by suicide have mental health issues.</a:t>
            </a:r>
          </a:p>
          <a:p>
            <a:pPr algn="l">
              <a:buFont typeface="Arial" panose="020B0604020202020204" pitchFamily="34" charset="0"/>
              <a:buChar char="•"/>
            </a:pPr>
            <a:r>
              <a:rPr lang="en-GB" b="0" i="0">
                <a:solidFill>
                  <a:srgbClr val="231F20"/>
                </a:solidFill>
                <a:effectLst/>
                <a:latin typeface="Frutiger W01"/>
              </a:rPr>
              <a:t>Two in three suicides are by people who are not under mental health care services.</a:t>
            </a:r>
          </a:p>
          <a:p>
            <a:pPr algn="l">
              <a:buFont typeface="Arial" panose="020B0604020202020204" pitchFamily="34" charset="0"/>
              <a:buChar char="•"/>
            </a:pPr>
            <a:r>
              <a:rPr lang="en-GB" b="0" i="0">
                <a:solidFill>
                  <a:srgbClr val="231F20"/>
                </a:solidFill>
                <a:effectLst/>
                <a:latin typeface="Frutiger W01"/>
              </a:rPr>
              <a:t>Around one in five adults say that they have thought about suicide at some point in their life.</a:t>
            </a:r>
          </a:p>
          <a:p>
            <a:pPr algn="l"/>
            <a:r>
              <a:rPr lang="en-GB" b="1" i="0">
                <a:solidFill>
                  <a:srgbClr val="231F20"/>
                </a:solidFill>
                <a:effectLst/>
                <a:latin typeface="Frutiger W01"/>
              </a:rPr>
              <a:t>Myth</a:t>
            </a:r>
          </a:p>
          <a:p>
            <a:pPr algn="l"/>
            <a:r>
              <a:rPr lang="en-GB" b="0" i="0">
                <a:solidFill>
                  <a:srgbClr val="231F20"/>
                </a:solidFill>
                <a:effectLst/>
                <a:latin typeface="Frutiger W01"/>
              </a:rPr>
              <a:t>If a person is seriously thinking about taking their own life, there is nothing you can do.</a:t>
            </a:r>
          </a:p>
          <a:p>
            <a:pPr algn="l"/>
            <a:r>
              <a:rPr lang="en-GB" b="1" i="0">
                <a:solidFill>
                  <a:srgbClr val="231F20"/>
                </a:solidFill>
                <a:effectLst/>
                <a:latin typeface="Frutiger W01"/>
              </a:rPr>
              <a:t>Fact</a:t>
            </a:r>
          </a:p>
          <a:p>
            <a:pPr algn="l">
              <a:buFont typeface="Arial" panose="020B0604020202020204" pitchFamily="34" charset="0"/>
              <a:buChar char="•"/>
            </a:pPr>
            <a:r>
              <a:rPr lang="en-GB" b="0" i="0">
                <a:solidFill>
                  <a:srgbClr val="231F20"/>
                </a:solidFill>
                <a:effectLst/>
                <a:latin typeface="Frutiger W01"/>
              </a:rPr>
              <a:t>Suicide is </a:t>
            </a:r>
            <a:r>
              <a:rPr lang="en-GB" b="1" i="0">
                <a:solidFill>
                  <a:srgbClr val="231F20"/>
                </a:solidFill>
                <a:effectLst/>
                <a:latin typeface="Frutiger W01"/>
              </a:rPr>
              <a:t>not</a:t>
            </a:r>
            <a:r>
              <a:rPr lang="en-GB" b="0" i="0">
                <a:solidFill>
                  <a:srgbClr val="231F20"/>
                </a:solidFill>
                <a:effectLst/>
                <a:latin typeface="Frutiger W01"/>
              </a:rPr>
              <a:t> inevitable – it can be preventable.</a:t>
            </a:r>
          </a:p>
          <a:p>
            <a:pPr algn="l">
              <a:buFont typeface="Arial" panose="020B0604020202020204" pitchFamily="34" charset="0"/>
              <a:buChar char="•"/>
            </a:pPr>
            <a:r>
              <a:rPr lang="en-GB" b="0" i="0">
                <a:solidFill>
                  <a:srgbClr val="231F20"/>
                </a:solidFill>
                <a:effectLst/>
                <a:latin typeface="Frutiger W01"/>
              </a:rPr>
              <a:t>Most people who experience suicidal thoughts don’t go on to take their own life.</a:t>
            </a:r>
          </a:p>
          <a:p>
            <a:pPr algn="l"/>
            <a:r>
              <a:rPr lang="en-GB" b="1" i="0">
                <a:solidFill>
                  <a:srgbClr val="231F20"/>
                </a:solidFill>
                <a:effectLst/>
                <a:latin typeface="Frutiger W01"/>
              </a:rPr>
              <a:t>Why does someone have suicidal thoughts?</a:t>
            </a:r>
          </a:p>
          <a:p>
            <a:pPr algn="l"/>
            <a:r>
              <a:rPr lang="en-GB" b="0" i="0">
                <a:solidFill>
                  <a:srgbClr val="231F20"/>
                </a:solidFill>
                <a:effectLst/>
                <a:latin typeface="Frutiger W01"/>
              </a:rPr>
              <a:t>Thoughts of suicide can affect anyone at any time.</a:t>
            </a:r>
          </a:p>
          <a:p>
            <a:pPr algn="l"/>
            <a:r>
              <a:rPr lang="en-GB" b="0" i="0">
                <a:solidFill>
                  <a:srgbClr val="231F20"/>
                </a:solidFill>
                <a:effectLst/>
                <a:latin typeface="Frutiger W01"/>
              </a:rPr>
              <a:t>People might think about suicide for different reasons. Often there isn’t one main reason why someone is thinking about taking their life, it can be a result of problems building up to the point where they feel unable to cope and see suicide as the only option to escape from what they are experiencing.</a:t>
            </a:r>
          </a:p>
          <a:p>
            <a:pPr algn="l"/>
            <a:r>
              <a:rPr lang="en-GB" b="0" i="0">
                <a:solidFill>
                  <a:srgbClr val="231F20"/>
                </a:solidFill>
                <a:effectLst/>
                <a:latin typeface="Frutiger W01"/>
              </a:rPr>
              <a:t>Some of the problems that might increase the risk of someone thinking about suicide include:</a:t>
            </a:r>
          </a:p>
          <a:p>
            <a:pPr algn="l">
              <a:buFont typeface="Arial" panose="020B0604020202020204" pitchFamily="34" charset="0"/>
              <a:buChar char="•"/>
            </a:pPr>
            <a:r>
              <a:rPr lang="en-GB" b="0" i="0">
                <a:solidFill>
                  <a:srgbClr val="231F20"/>
                </a:solidFill>
                <a:effectLst/>
                <a:latin typeface="Frutiger W01"/>
              </a:rPr>
              <a:t>the recent loss or the breakup of a close relationship</a:t>
            </a:r>
          </a:p>
          <a:p>
            <a:pPr algn="l">
              <a:buFont typeface="Arial" panose="020B0604020202020204" pitchFamily="34" charset="0"/>
              <a:buChar char="•"/>
            </a:pPr>
            <a:r>
              <a:rPr lang="en-GB" b="0" i="0">
                <a:solidFill>
                  <a:srgbClr val="231F20"/>
                </a:solidFill>
                <a:effectLst/>
                <a:latin typeface="Frutiger W01"/>
              </a:rPr>
              <a:t>an actual and/or expected unhappy change in circumstances (e.g. education, employment, housing, social, financial)</a:t>
            </a:r>
          </a:p>
          <a:p>
            <a:pPr algn="l">
              <a:buFont typeface="Arial" panose="020B0604020202020204" pitchFamily="34" charset="0"/>
              <a:buChar char="•"/>
            </a:pPr>
            <a:r>
              <a:rPr lang="en-GB" b="0" i="0">
                <a:solidFill>
                  <a:srgbClr val="231F20"/>
                </a:solidFill>
                <a:effectLst/>
                <a:latin typeface="Frutiger W01"/>
              </a:rPr>
              <a:t>bullying or social isolation</a:t>
            </a:r>
          </a:p>
          <a:p>
            <a:pPr algn="l">
              <a:buFont typeface="Arial" panose="020B0604020202020204" pitchFamily="34" charset="0"/>
              <a:buChar char="•"/>
            </a:pPr>
            <a:r>
              <a:rPr lang="en-GB" b="0" i="0">
                <a:solidFill>
                  <a:srgbClr val="231F20"/>
                </a:solidFill>
                <a:effectLst/>
                <a:latin typeface="Frutiger W01"/>
              </a:rPr>
              <a:t>physical illness</a:t>
            </a:r>
          </a:p>
          <a:p>
            <a:pPr algn="l">
              <a:buFont typeface="Arial" panose="020B0604020202020204" pitchFamily="34" charset="0"/>
              <a:buChar char="•"/>
            </a:pPr>
            <a:r>
              <a:rPr lang="en-GB" b="0" i="0">
                <a:solidFill>
                  <a:srgbClr val="231F20"/>
                </a:solidFill>
                <a:effectLst/>
                <a:latin typeface="Frutiger W01"/>
              </a:rPr>
              <a:t>heavy use or dependency on alcohol or other drugs</a:t>
            </a:r>
          </a:p>
          <a:p>
            <a:pPr algn="l">
              <a:buFont typeface="Arial" panose="020B0604020202020204" pitchFamily="34" charset="0"/>
              <a:buChar char="•"/>
            </a:pPr>
            <a:r>
              <a:rPr lang="en-GB" b="0" i="0">
                <a:solidFill>
                  <a:srgbClr val="231F20"/>
                </a:solidFill>
                <a:effectLst/>
                <a:latin typeface="Frutiger W01"/>
              </a:rPr>
              <a:t>depression</a:t>
            </a:r>
          </a:p>
          <a:p>
            <a:pPr algn="l">
              <a:buFont typeface="Arial" panose="020B0604020202020204" pitchFamily="34" charset="0"/>
              <a:buChar char="•"/>
            </a:pPr>
            <a:r>
              <a:rPr lang="en-GB" b="0" i="0">
                <a:solidFill>
                  <a:srgbClr val="231F20"/>
                </a:solidFill>
                <a:effectLst/>
                <a:latin typeface="Frutiger W01"/>
              </a:rPr>
              <a:t>previous suicide attempts or self-harming behaviours</a:t>
            </a:r>
          </a:p>
          <a:p>
            <a:pPr algn="l">
              <a:buFont typeface="Arial" panose="020B0604020202020204" pitchFamily="34" charset="0"/>
              <a:buChar char="•"/>
            </a:pPr>
            <a:r>
              <a:rPr lang="en-GB" b="0" i="0">
                <a:solidFill>
                  <a:srgbClr val="231F20"/>
                </a:solidFill>
                <a:effectLst/>
                <a:latin typeface="Frutiger W01"/>
              </a:rPr>
              <a:t>history of suicide in the family.</a:t>
            </a:r>
          </a:p>
          <a:p>
            <a:pPr algn="l"/>
            <a:r>
              <a:rPr lang="en-GB" b="1" i="0">
                <a:solidFill>
                  <a:srgbClr val="231F20"/>
                </a:solidFill>
                <a:effectLst/>
                <a:latin typeface="Frutiger W01"/>
              </a:rPr>
              <a:t>How will I know if someone is experiencing suicidal thoughts?</a:t>
            </a:r>
          </a:p>
          <a:p>
            <a:pPr algn="l"/>
            <a:r>
              <a:rPr lang="en-GB" b="0" i="0">
                <a:solidFill>
                  <a:srgbClr val="231F20"/>
                </a:solidFill>
                <a:effectLst/>
                <a:latin typeface="Frutiger W01"/>
              </a:rPr>
              <a:t>There is no exhaustive list of signs, some can be obvious and some more subtle.</a:t>
            </a:r>
          </a:p>
          <a:p>
            <a:pPr algn="l"/>
            <a:r>
              <a:rPr lang="en-GB" b="0" i="0">
                <a:solidFill>
                  <a:srgbClr val="231F20"/>
                </a:solidFill>
                <a:effectLst/>
                <a:latin typeface="Frutiger W01"/>
              </a:rPr>
              <a:t>A significant number of people with suicidal thoughts may try to keep their thoughts and feelings a secret and show no signs that anything is wrong.</a:t>
            </a:r>
          </a:p>
          <a:p>
            <a:pPr algn="l"/>
            <a:r>
              <a:rPr lang="en-GB" b="0" i="0">
                <a:solidFill>
                  <a:srgbClr val="231F20"/>
                </a:solidFill>
                <a:effectLst/>
                <a:latin typeface="Frutiger W01"/>
              </a:rPr>
              <a:t>There are some things to look out for which may be a sign that someone is struggling to cope and is feeling suicidal:</a:t>
            </a:r>
          </a:p>
          <a:p>
            <a:pPr algn="l">
              <a:buFont typeface="Arial" panose="020B0604020202020204" pitchFamily="34" charset="0"/>
              <a:buChar char="•"/>
            </a:pPr>
            <a:r>
              <a:rPr lang="en-GB" b="0" i="0">
                <a:solidFill>
                  <a:srgbClr val="231F20"/>
                </a:solidFill>
                <a:effectLst/>
                <a:latin typeface="Frutiger W01"/>
              </a:rPr>
              <a:t>feeling or appearing to feel trapped or hopeless</a:t>
            </a:r>
          </a:p>
          <a:p>
            <a:pPr algn="l">
              <a:buFont typeface="Arial" panose="020B0604020202020204" pitchFamily="34" charset="0"/>
              <a:buChar char="•"/>
            </a:pPr>
            <a:r>
              <a:rPr lang="en-GB" b="0" i="0">
                <a:solidFill>
                  <a:srgbClr val="231F20"/>
                </a:solidFill>
                <a:effectLst/>
                <a:latin typeface="Frutiger W01"/>
              </a:rPr>
              <a:t>feeling intolerable emotional pain</a:t>
            </a:r>
          </a:p>
          <a:p>
            <a:pPr algn="l">
              <a:buFont typeface="Arial" panose="020B0604020202020204" pitchFamily="34" charset="0"/>
              <a:buChar char="•"/>
            </a:pPr>
            <a:r>
              <a:rPr lang="en-GB" b="0" i="0">
                <a:solidFill>
                  <a:srgbClr val="231F20"/>
                </a:solidFill>
                <a:effectLst/>
                <a:latin typeface="Frutiger W01"/>
              </a:rPr>
              <a:t>having (or appearing to have) an unusual preoccupation with violence, dying, or death</a:t>
            </a:r>
          </a:p>
          <a:p>
            <a:pPr algn="l">
              <a:buFont typeface="Arial" panose="020B0604020202020204" pitchFamily="34" charset="0"/>
              <a:buChar char="•"/>
            </a:pPr>
            <a:r>
              <a:rPr lang="en-GB" b="0" i="0">
                <a:solidFill>
                  <a:srgbClr val="231F20"/>
                </a:solidFill>
                <a:effectLst/>
                <a:latin typeface="Frutiger W01"/>
              </a:rPr>
              <a:t>having mood swings (happy or sad)</a:t>
            </a:r>
          </a:p>
          <a:p>
            <a:pPr algn="l">
              <a:buFont typeface="Arial" panose="020B0604020202020204" pitchFamily="34" charset="0"/>
              <a:buChar char="•"/>
            </a:pPr>
            <a:r>
              <a:rPr lang="en-GB" b="0" i="0">
                <a:solidFill>
                  <a:srgbClr val="231F20"/>
                </a:solidFill>
                <a:effectLst/>
                <a:latin typeface="Frutiger W01"/>
              </a:rPr>
              <a:t>talking about revenge, guilt, or shame</a:t>
            </a:r>
          </a:p>
          <a:p>
            <a:pPr algn="l">
              <a:buFont typeface="Arial" panose="020B0604020202020204" pitchFamily="34" charset="0"/>
              <a:buChar char="•"/>
            </a:pPr>
            <a:r>
              <a:rPr lang="en-GB" b="0" i="0">
                <a:solidFill>
                  <a:srgbClr val="231F20"/>
                </a:solidFill>
                <a:effectLst/>
                <a:latin typeface="Frutiger W01"/>
              </a:rPr>
              <a:t>being agitated or in a heightened state of anxiety</a:t>
            </a:r>
          </a:p>
          <a:p>
            <a:pPr algn="l">
              <a:buFont typeface="Arial" panose="020B0604020202020204" pitchFamily="34" charset="0"/>
              <a:buChar char="•"/>
            </a:pPr>
            <a:r>
              <a:rPr lang="en-GB" b="0" i="0">
                <a:solidFill>
                  <a:srgbClr val="231F20"/>
                </a:solidFill>
                <a:effectLst/>
                <a:latin typeface="Frutiger W01"/>
              </a:rPr>
              <a:t>experiencing changes in personality, routine, or sleeping patterns</a:t>
            </a:r>
          </a:p>
          <a:p>
            <a:pPr algn="l">
              <a:buFont typeface="Arial" panose="020B0604020202020204" pitchFamily="34" charset="0"/>
              <a:buChar char="•"/>
            </a:pPr>
            <a:r>
              <a:rPr lang="en-GB" b="0" i="0">
                <a:solidFill>
                  <a:srgbClr val="231F20"/>
                </a:solidFill>
                <a:effectLst/>
                <a:latin typeface="Frutiger W01"/>
              </a:rPr>
              <a:t>consuming drugs or more alcohol than usual (or starting drinking when they had not previously done so)</a:t>
            </a:r>
          </a:p>
          <a:p>
            <a:pPr algn="l">
              <a:buFont typeface="Arial" panose="020B0604020202020204" pitchFamily="34" charset="0"/>
              <a:buChar char="•"/>
            </a:pPr>
            <a:r>
              <a:rPr lang="en-GB" b="0" i="0">
                <a:solidFill>
                  <a:srgbClr val="231F20"/>
                </a:solidFill>
                <a:effectLst/>
                <a:latin typeface="Frutiger W01"/>
              </a:rPr>
              <a:t>engaging in risky behaviour such as driving carelessly or taking drugs</a:t>
            </a:r>
          </a:p>
          <a:p>
            <a:pPr algn="l">
              <a:buFont typeface="Arial" panose="020B0604020202020204" pitchFamily="34" charset="0"/>
              <a:buChar char="•"/>
            </a:pPr>
            <a:r>
              <a:rPr lang="en-GB" b="0" i="0">
                <a:solidFill>
                  <a:srgbClr val="231F20"/>
                </a:solidFill>
                <a:effectLst/>
                <a:latin typeface="Frutiger W01"/>
              </a:rPr>
              <a:t>getting their affairs in order and giving things away</a:t>
            </a:r>
          </a:p>
          <a:p>
            <a:pPr algn="l">
              <a:buFont typeface="Arial" panose="020B0604020202020204" pitchFamily="34" charset="0"/>
              <a:buChar char="•"/>
            </a:pPr>
            <a:r>
              <a:rPr lang="en-GB" b="0" i="0">
                <a:solidFill>
                  <a:srgbClr val="231F20"/>
                </a:solidFill>
                <a:effectLst/>
                <a:latin typeface="Frutiger W01"/>
              </a:rPr>
              <a:t>getting hold of a gun, medications, or substances that could end a life</a:t>
            </a:r>
          </a:p>
          <a:p>
            <a:pPr algn="l">
              <a:buFont typeface="Arial" panose="020B0604020202020204" pitchFamily="34" charset="0"/>
              <a:buChar char="•"/>
            </a:pPr>
            <a:r>
              <a:rPr lang="en-GB" b="0" i="0">
                <a:solidFill>
                  <a:srgbClr val="231F20"/>
                </a:solidFill>
                <a:effectLst/>
                <a:latin typeface="Frutiger W01"/>
              </a:rPr>
              <a:t>experiencing depression, panic attacks, impaired concentration</a:t>
            </a:r>
          </a:p>
          <a:p>
            <a:pPr algn="l">
              <a:buFont typeface="Arial" panose="020B0604020202020204" pitchFamily="34" charset="0"/>
              <a:buChar char="•"/>
            </a:pPr>
            <a:r>
              <a:rPr lang="en-GB" b="0" i="0">
                <a:solidFill>
                  <a:srgbClr val="231F20"/>
                </a:solidFill>
                <a:effectLst/>
                <a:latin typeface="Frutiger W01"/>
              </a:rPr>
              <a:t>increased isolation</a:t>
            </a:r>
          </a:p>
          <a:p>
            <a:pPr algn="l">
              <a:buFont typeface="Arial" panose="020B0604020202020204" pitchFamily="34" charset="0"/>
              <a:buChar char="•"/>
            </a:pPr>
            <a:r>
              <a:rPr lang="en-GB" b="0" i="0">
                <a:solidFill>
                  <a:srgbClr val="231F20"/>
                </a:solidFill>
                <a:effectLst/>
                <a:latin typeface="Frutiger W01"/>
              </a:rPr>
              <a:t>talking about being a burden to others</a:t>
            </a:r>
          </a:p>
          <a:p>
            <a:pPr algn="l">
              <a:buFont typeface="Arial" panose="020B0604020202020204" pitchFamily="34" charset="0"/>
              <a:buChar char="•"/>
            </a:pPr>
            <a:r>
              <a:rPr lang="en-GB" b="0" i="0">
                <a:solidFill>
                  <a:srgbClr val="231F20"/>
                </a:solidFill>
                <a:effectLst/>
                <a:latin typeface="Frutiger W01"/>
              </a:rPr>
              <a:t>saying goodbye to others as if it were the last time</a:t>
            </a:r>
          </a:p>
          <a:p>
            <a:pPr algn="l">
              <a:buFont typeface="Arial" panose="020B0604020202020204" pitchFamily="34" charset="0"/>
              <a:buChar char="•"/>
            </a:pPr>
            <a:r>
              <a:rPr lang="en-GB" b="0" i="0">
                <a:solidFill>
                  <a:srgbClr val="231F20"/>
                </a:solidFill>
                <a:effectLst/>
                <a:latin typeface="Frutiger W01"/>
              </a:rPr>
              <a:t>seeming to be unable to experience pleasurable emotions from normally pleasurable life events such as eating, exercise, social interaction or sex</a:t>
            </a:r>
          </a:p>
          <a:p>
            <a:pPr algn="l">
              <a:buFont typeface="Arial" panose="020B0604020202020204" pitchFamily="34" charset="0"/>
              <a:buChar char="•"/>
            </a:pPr>
            <a:r>
              <a:rPr lang="en-GB" b="0" i="0">
                <a:solidFill>
                  <a:srgbClr val="231F20"/>
                </a:solidFill>
                <a:effectLst/>
                <a:latin typeface="Frutiger W01"/>
              </a:rPr>
              <a:t>severe remorse and self-criticism</a:t>
            </a:r>
          </a:p>
          <a:p>
            <a:pPr algn="l">
              <a:buFont typeface="Arial" panose="020B0604020202020204" pitchFamily="34" charset="0"/>
              <a:buChar char="•"/>
            </a:pPr>
            <a:r>
              <a:rPr lang="en-GB" b="0" i="0">
                <a:solidFill>
                  <a:srgbClr val="231F20"/>
                </a:solidFill>
                <a:effectLst/>
                <a:latin typeface="Frutiger W01"/>
              </a:rPr>
              <a:t>talking about suicide or dying, expressing regret about being alive or ever having been born.</a:t>
            </a:r>
          </a:p>
          <a:p>
            <a:pPr algn="l"/>
            <a:r>
              <a:rPr lang="en-GB" b="0" i="0">
                <a:solidFill>
                  <a:srgbClr val="231F20"/>
                </a:solidFill>
                <a:effectLst/>
                <a:latin typeface="Frutiger W01"/>
              </a:rPr>
              <a:t>Most importantly pay attention, look out for small changes in behaviour and follow your instincts. If you feel they are ‘not right’ tell the professionals and ask them to reassess the person you are supporting.</a:t>
            </a:r>
          </a:p>
          <a:p>
            <a:pPr algn="l"/>
            <a:r>
              <a:rPr lang="en-GB" b="1" i="0">
                <a:solidFill>
                  <a:srgbClr val="231F20"/>
                </a:solidFill>
                <a:effectLst/>
                <a:latin typeface="Frutiger W01"/>
              </a:rPr>
              <a:t>What can I do to help?</a:t>
            </a:r>
          </a:p>
          <a:p>
            <a:pPr algn="l"/>
            <a:r>
              <a:rPr lang="en-GB" b="0" i="0">
                <a:solidFill>
                  <a:srgbClr val="231F20"/>
                </a:solidFill>
                <a:effectLst/>
                <a:latin typeface="Frutiger W01"/>
              </a:rPr>
              <a:t>Often people report that they find it difficult to support someone who has attempted suicide or is experiencing suicidal thoughts because they feel they don’t know what to say.</a:t>
            </a:r>
          </a:p>
          <a:p>
            <a:pPr algn="l"/>
            <a:r>
              <a:rPr lang="en-GB" b="0" i="0">
                <a:solidFill>
                  <a:srgbClr val="231F20"/>
                </a:solidFill>
                <a:effectLst/>
                <a:latin typeface="Frutiger W01"/>
              </a:rPr>
              <a:t>It can be hard to find the right words when you’re feeling overwhelmed and emotional yourself.</a:t>
            </a:r>
          </a:p>
          <a:p>
            <a:pPr algn="l"/>
            <a:r>
              <a:rPr lang="en-GB" b="0" i="0">
                <a:solidFill>
                  <a:srgbClr val="231F20"/>
                </a:solidFill>
                <a:effectLst/>
                <a:latin typeface="Frutiger W01"/>
              </a:rPr>
              <a:t>There are several things you can do to help someone who is suicidal and you may find these suggestions below helpful.</a:t>
            </a:r>
          </a:p>
          <a:p>
            <a:pPr algn="l"/>
            <a:r>
              <a:rPr lang="en-GB" b="1" i="0">
                <a:solidFill>
                  <a:srgbClr val="231F20"/>
                </a:solidFill>
                <a:effectLst/>
                <a:latin typeface="Frutiger W01"/>
              </a:rPr>
              <a:t>Be there for them and listen</a:t>
            </a:r>
          </a:p>
          <a:p>
            <a:pPr algn="l"/>
            <a:r>
              <a:rPr lang="en-GB" b="0" i="0">
                <a:solidFill>
                  <a:srgbClr val="231F20"/>
                </a:solidFill>
                <a:effectLst/>
                <a:latin typeface="Frutiger W01"/>
              </a:rPr>
              <a:t>Spend time with the person and express your care and concern. Ask them how they are feeling and listen to what they say without judging. Let them do most of the talking. Offer support rather than advice and help them to think about other options.</a:t>
            </a:r>
          </a:p>
          <a:p>
            <a:pPr algn="l"/>
            <a:r>
              <a:rPr lang="en-GB" b="1" i="0">
                <a:solidFill>
                  <a:srgbClr val="231F20"/>
                </a:solidFill>
                <a:effectLst/>
                <a:latin typeface="Frutiger W01"/>
              </a:rPr>
              <a:t>Ask direct questions about suicide</a:t>
            </a:r>
          </a:p>
          <a:p>
            <a:pPr algn="l"/>
            <a:r>
              <a:rPr lang="en-GB" b="0" i="0">
                <a:solidFill>
                  <a:srgbClr val="231F20"/>
                </a:solidFill>
                <a:effectLst/>
                <a:latin typeface="Frutiger W01"/>
              </a:rPr>
              <a:t>The best way to know if someone is thinking about suicide is to ask. It can often be a relief for people to be asked what they are feeling. Asking can sometimes be very hard but it shows that you have noticed things, been listening, that you care and that they are not on their own. If you are concerned someone is thinking of ending their life, ask them honestly and directly whether they have suicidal thoughts and whether they have a specific plan. Not only will it help you find out how best to support them, but by being direct you will be taking away some of the shame and secrecy around suicidal feelings, which can also reduce their impact. Don’t agree to keep their suicidal thoughts or plans a secret.</a:t>
            </a:r>
          </a:p>
          <a:p>
            <a:pPr algn="l"/>
            <a:r>
              <a:rPr lang="en-GB" b="1" i="0">
                <a:solidFill>
                  <a:srgbClr val="231F20"/>
                </a:solidFill>
                <a:effectLst/>
                <a:latin typeface="Frutiger W01"/>
              </a:rPr>
              <a:t>The following suggestions may serve as prompts:</a:t>
            </a:r>
          </a:p>
          <a:p>
            <a:pPr algn="l">
              <a:buFont typeface="Arial" panose="020B0604020202020204" pitchFamily="34" charset="0"/>
              <a:buChar char="•"/>
            </a:pPr>
            <a:r>
              <a:rPr lang="en-GB" b="0" i="0">
                <a:solidFill>
                  <a:srgbClr val="231F20"/>
                </a:solidFill>
                <a:effectLst/>
                <a:latin typeface="Frutiger W01"/>
              </a:rPr>
              <a:t>Do you feel life is not worth living?</a:t>
            </a:r>
          </a:p>
          <a:p>
            <a:pPr algn="l">
              <a:buFont typeface="Arial" panose="020B0604020202020204" pitchFamily="34" charset="0"/>
              <a:buChar char="•"/>
            </a:pPr>
            <a:r>
              <a:rPr lang="en-GB" b="0" i="0">
                <a:solidFill>
                  <a:srgbClr val="231F20"/>
                </a:solidFill>
                <a:effectLst/>
                <a:latin typeface="Frutiger W01"/>
              </a:rPr>
              <a:t>Do you feel like ending your life?</a:t>
            </a:r>
          </a:p>
          <a:p>
            <a:pPr algn="l">
              <a:buFont typeface="Arial" panose="020B0604020202020204" pitchFamily="34" charset="0"/>
              <a:buChar char="•"/>
            </a:pPr>
            <a:r>
              <a:rPr lang="en-GB" b="0" i="0">
                <a:solidFill>
                  <a:srgbClr val="231F20"/>
                </a:solidFill>
                <a:effectLst/>
                <a:latin typeface="Frutiger W01"/>
              </a:rPr>
              <a:t>Do you ever feel so bad that you think of suicide?</a:t>
            </a:r>
          </a:p>
          <a:p>
            <a:pPr algn="l"/>
            <a:r>
              <a:rPr lang="en-GB" b="1" i="0">
                <a:solidFill>
                  <a:srgbClr val="231F20"/>
                </a:solidFill>
                <a:effectLst/>
                <a:latin typeface="Frutiger W01"/>
              </a:rPr>
              <a:t>Check out their safety</a:t>
            </a:r>
          </a:p>
          <a:p>
            <a:pPr algn="l"/>
            <a:r>
              <a:rPr lang="en-GB" b="0" i="0">
                <a:solidFill>
                  <a:srgbClr val="231F20"/>
                </a:solidFill>
                <a:effectLst/>
                <a:latin typeface="Frutiger W01"/>
              </a:rPr>
              <a:t>If a person is considering taking their life it is important to know how much thought they have put into this. It is helpful to ask about the following:</a:t>
            </a:r>
          </a:p>
          <a:p>
            <a:pPr algn="l">
              <a:buFont typeface="Arial" panose="020B0604020202020204" pitchFamily="34" charset="0"/>
              <a:buChar char="•"/>
            </a:pPr>
            <a:r>
              <a:rPr lang="en-GB" b="0" i="0">
                <a:solidFill>
                  <a:srgbClr val="231F20"/>
                </a:solidFill>
                <a:effectLst/>
                <a:latin typeface="Frutiger W01"/>
              </a:rPr>
              <a:t>Have they thought about how and when they plan to kill themselves?</a:t>
            </a:r>
          </a:p>
          <a:p>
            <a:pPr algn="l">
              <a:buFont typeface="Arial" panose="020B0604020202020204" pitchFamily="34" charset="0"/>
              <a:buChar char="•"/>
            </a:pPr>
            <a:r>
              <a:rPr lang="en-GB" b="0" i="0">
                <a:solidFill>
                  <a:srgbClr val="231F20"/>
                </a:solidFill>
                <a:effectLst/>
                <a:latin typeface="Frutiger W01"/>
              </a:rPr>
              <a:t>Do they have the means available to carry out their plan?</a:t>
            </a:r>
          </a:p>
          <a:p>
            <a:pPr algn="l">
              <a:buFont typeface="Arial" panose="020B0604020202020204" pitchFamily="34" charset="0"/>
              <a:buChar char="•"/>
            </a:pPr>
            <a:r>
              <a:rPr lang="en-GB" b="0" i="0">
                <a:solidFill>
                  <a:srgbClr val="231F20"/>
                </a:solidFill>
                <a:effectLst/>
                <a:latin typeface="Frutiger W01"/>
              </a:rPr>
              <a:t>What support can they access to stay safe and get help?</a:t>
            </a:r>
          </a:p>
          <a:p>
            <a:pPr algn="l">
              <a:buFont typeface="Arial" panose="020B0604020202020204" pitchFamily="34" charset="0"/>
              <a:buChar char="•"/>
            </a:pPr>
            <a:r>
              <a:rPr lang="en-GB" b="0" i="0">
                <a:solidFill>
                  <a:srgbClr val="231F20"/>
                </a:solidFill>
                <a:effectLst/>
                <a:latin typeface="Frutiger W01"/>
              </a:rPr>
              <a:t>How can you help them to draw on the links and support from family, friends, pets, religious convictions, personal coping strategies and strengths?</a:t>
            </a:r>
          </a:p>
          <a:p>
            <a:pPr algn="l"/>
            <a:r>
              <a:rPr lang="en-GB" b="1" i="0">
                <a:solidFill>
                  <a:srgbClr val="231F20"/>
                </a:solidFill>
                <a:effectLst/>
                <a:latin typeface="Frutiger W01"/>
              </a:rPr>
              <a:t>Seek professional help</a:t>
            </a:r>
          </a:p>
          <a:p>
            <a:pPr algn="l"/>
            <a:r>
              <a:rPr lang="en-GB" b="0" i="0">
                <a:solidFill>
                  <a:srgbClr val="231F20"/>
                </a:solidFill>
                <a:effectLst/>
                <a:latin typeface="Frutiger W01"/>
              </a:rPr>
              <a:t>The person can get help from a range of professional and supportive people:</a:t>
            </a:r>
          </a:p>
          <a:p>
            <a:pPr algn="l">
              <a:buFont typeface="Arial" panose="020B0604020202020204" pitchFamily="34" charset="0"/>
              <a:buChar char="•"/>
            </a:pPr>
            <a:r>
              <a:rPr lang="en-GB" b="0" i="0">
                <a:solidFill>
                  <a:srgbClr val="231F20"/>
                </a:solidFill>
                <a:effectLst/>
                <a:latin typeface="Frutiger W01"/>
              </a:rPr>
              <a:t>General Practitioner (family doctor)</a:t>
            </a:r>
          </a:p>
          <a:p>
            <a:pPr algn="l">
              <a:buFont typeface="Arial" panose="020B0604020202020204" pitchFamily="34" charset="0"/>
              <a:buChar char="•"/>
            </a:pPr>
            <a:r>
              <a:rPr lang="en-GB" b="0" i="0">
                <a:solidFill>
                  <a:srgbClr val="231F20"/>
                </a:solidFill>
                <a:effectLst/>
                <a:latin typeface="Frutiger W01"/>
              </a:rPr>
              <a:t>Support organisations such as the Samaritans, Papyrus (see Support for information about how to contact these services)</a:t>
            </a:r>
          </a:p>
          <a:p>
            <a:pPr algn="l">
              <a:buFont typeface="Arial" panose="020B0604020202020204" pitchFamily="34" charset="0"/>
              <a:buChar char="•"/>
            </a:pPr>
            <a:r>
              <a:rPr lang="en-GB" b="0" i="0">
                <a:solidFill>
                  <a:srgbClr val="231F20"/>
                </a:solidFill>
                <a:effectLst/>
                <a:latin typeface="Frutiger W01"/>
              </a:rPr>
              <a:t>Counsellor, psychologist, social worker</a:t>
            </a:r>
          </a:p>
          <a:p>
            <a:pPr algn="l">
              <a:buFont typeface="Arial" panose="020B0604020202020204" pitchFamily="34" charset="0"/>
              <a:buChar char="•"/>
            </a:pPr>
            <a:r>
              <a:rPr lang="en-GB" b="0" i="0">
                <a:solidFill>
                  <a:srgbClr val="231F20"/>
                </a:solidFill>
                <a:effectLst/>
                <a:latin typeface="Frutiger W01"/>
              </a:rPr>
              <a:t>School counsellor, youth group leader</a:t>
            </a:r>
          </a:p>
          <a:p>
            <a:pPr algn="l">
              <a:buFont typeface="Arial" panose="020B0604020202020204" pitchFamily="34" charset="0"/>
              <a:buChar char="•"/>
            </a:pPr>
            <a:r>
              <a:rPr lang="en-GB" b="0" i="0">
                <a:solidFill>
                  <a:srgbClr val="231F20"/>
                </a:solidFill>
                <a:effectLst/>
                <a:latin typeface="Frutiger W01"/>
              </a:rPr>
              <a:t>Priest, minister, religious leader</a:t>
            </a:r>
          </a:p>
          <a:p>
            <a:pPr algn="l">
              <a:buFont typeface="Arial" panose="020B0604020202020204" pitchFamily="34" charset="0"/>
              <a:buChar char="•"/>
            </a:pPr>
            <a:r>
              <a:rPr lang="en-GB" b="0" i="0">
                <a:solidFill>
                  <a:srgbClr val="231F20"/>
                </a:solidFill>
                <a:effectLst/>
                <a:latin typeface="Frutiger W01"/>
              </a:rPr>
              <a:t>For urgent access to services phone your local mental health crisis service, </a:t>
            </a:r>
            <a:r>
              <a:rPr lang="en-GB" b="1" i="0">
                <a:solidFill>
                  <a:srgbClr val="231F20"/>
                </a:solidFill>
                <a:effectLst/>
                <a:latin typeface="Frutiger W01"/>
              </a:rPr>
              <a:t>ring 111 – 24hrs a day, 365 days a year</a:t>
            </a:r>
            <a:endParaRPr lang="en-GB" b="0" i="0">
              <a:solidFill>
                <a:srgbClr val="231F20"/>
              </a:solidFill>
              <a:effectLst/>
              <a:latin typeface="Frutiger W01"/>
            </a:endParaRPr>
          </a:p>
          <a:p>
            <a:pPr algn="l"/>
            <a:r>
              <a:rPr lang="en-GB" b="1" i="0">
                <a:solidFill>
                  <a:srgbClr val="231F20"/>
                </a:solidFill>
                <a:effectLst/>
                <a:latin typeface="Frutiger W01"/>
              </a:rPr>
              <a:t>It is important that you do seek help from someone, even telling a friend or family member.</a:t>
            </a:r>
            <a:endParaRPr lang="en-GB" b="0" i="0">
              <a:solidFill>
                <a:srgbClr val="231F20"/>
              </a:solidFill>
              <a:effectLst/>
              <a:latin typeface="Frutiger W01"/>
            </a:endParaRPr>
          </a:p>
          <a:p>
            <a:pPr algn="l"/>
            <a:r>
              <a:rPr lang="en-GB" b="1" i="0">
                <a:solidFill>
                  <a:srgbClr val="231F20"/>
                </a:solidFill>
                <a:effectLst/>
                <a:latin typeface="Frutiger W01"/>
              </a:rPr>
              <a:t>Ask to see their safety plan</a:t>
            </a:r>
          </a:p>
          <a:p>
            <a:pPr algn="l"/>
            <a:r>
              <a:rPr lang="en-GB" b="0" i="0">
                <a:solidFill>
                  <a:srgbClr val="231F20"/>
                </a:solidFill>
                <a:effectLst/>
                <a:latin typeface="Frutiger W01"/>
              </a:rPr>
              <a:t>People in receipt, or previously in receipt of mental health services, who have been identified as having suicidal thoughts may have developed a safety plan with the support of staff, their family and/or carers.  This plan will give information on how you can support the individual.  You can request a copy of this plan.  Wherever possible we will share this with you (Please see L854 – </a:t>
            </a:r>
            <a:r>
              <a:rPr lang="en-GB" b="0" i="0">
                <a:solidFill>
                  <a:srgbClr val="005EB8"/>
                </a:solidFill>
                <a:effectLst/>
                <a:latin typeface="Frutiger W01"/>
                <a:hlinkClick r:id="rId3"/>
              </a:rPr>
              <a:t>common sense confidentiality leaflet</a:t>
            </a:r>
            <a:r>
              <a:rPr lang="en-GB" b="0" i="0">
                <a:solidFill>
                  <a:srgbClr val="231F20"/>
                </a:solidFill>
                <a:effectLst/>
                <a:latin typeface="Frutiger W01"/>
              </a:rPr>
              <a:t>) and emergency services can access these plans.</a:t>
            </a:r>
          </a:p>
          <a:p>
            <a:pPr algn="l"/>
            <a:r>
              <a:rPr lang="en-GB" b="1" i="0">
                <a:solidFill>
                  <a:srgbClr val="231F20"/>
                </a:solidFill>
                <a:effectLst/>
                <a:latin typeface="Frutiger W01"/>
              </a:rPr>
              <a:t>If there is an immediate risk</a:t>
            </a:r>
          </a:p>
          <a:p>
            <a:pPr algn="l"/>
            <a:r>
              <a:rPr lang="en-GB" b="0" i="0">
                <a:solidFill>
                  <a:srgbClr val="231F20"/>
                </a:solidFill>
                <a:effectLst/>
                <a:latin typeface="Frutiger W01"/>
              </a:rPr>
              <a:t>If someone you know, is in </a:t>
            </a:r>
            <a:r>
              <a:rPr lang="en-GB" b="0" i="0">
                <a:solidFill>
                  <a:srgbClr val="005EB8"/>
                </a:solidFill>
                <a:effectLst/>
                <a:latin typeface="Frutiger W01"/>
                <a:hlinkClick r:id="rId4"/>
              </a:rPr>
              <a:t>immediate danger of serious harm</a:t>
            </a:r>
            <a:r>
              <a:rPr lang="en-GB" b="0" i="0">
                <a:solidFill>
                  <a:srgbClr val="231F20"/>
                </a:solidFill>
                <a:effectLst/>
                <a:latin typeface="Frutiger W01"/>
              </a:rPr>
              <a:t> (for example, if someone has taken an overdose or in the process of carrying out their suicide plan), go to your nearest accident and emergency department or call 999 for an ambulance immediately.</a:t>
            </a:r>
          </a:p>
          <a:p>
            <a:pPr algn="l"/>
            <a:r>
              <a:rPr lang="en-GB" b="0" i="0">
                <a:solidFill>
                  <a:srgbClr val="231F20"/>
                </a:solidFill>
                <a:effectLst/>
                <a:latin typeface="Frutiger W01"/>
              </a:rPr>
              <a:t>Do not leave the person alone, remove any means of suicide available, including weapons, medications, alcohol and other drugs, even access to a car.</a:t>
            </a:r>
          </a:p>
          <a:p>
            <a:pPr algn="l"/>
            <a:r>
              <a:rPr lang="en-GB" b="0" i="0">
                <a:solidFill>
                  <a:srgbClr val="231F20"/>
                </a:solidFill>
                <a:effectLst/>
                <a:latin typeface="Frutiger W01"/>
              </a:rPr>
              <a:t>Give as much information as possible to the 999 operator and be as clear as you can when giving your address and telephone number.</a:t>
            </a:r>
          </a:p>
          <a:p>
            <a:pPr algn="l"/>
            <a:r>
              <a:rPr lang="en-GB" b="0" i="0">
                <a:solidFill>
                  <a:srgbClr val="231F20"/>
                </a:solidFill>
                <a:effectLst/>
                <a:latin typeface="Frutiger W01"/>
              </a:rPr>
              <a:t>If there is a risk of physical violence or if the person is at risk of self-harm or of causing harm to someone else, it may be necessary to contact the police directly by calling 999.</a:t>
            </a:r>
          </a:p>
          <a:p>
            <a:pPr algn="l"/>
            <a:r>
              <a:rPr lang="en-GB" b="0" i="0">
                <a:solidFill>
                  <a:srgbClr val="231F20"/>
                </a:solidFill>
                <a:effectLst/>
                <a:latin typeface="Frutiger W01"/>
              </a:rPr>
              <a:t>Our </a:t>
            </a:r>
            <a:r>
              <a:rPr lang="en-GB" b="0" i="0">
                <a:solidFill>
                  <a:srgbClr val="005EB8"/>
                </a:solidFill>
                <a:effectLst/>
                <a:latin typeface="Frutiger W01"/>
                <a:hlinkClick r:id="rId5"/>
              </a:rPr>
              <a:t>crisis and home treatment teams</a:t>
            </a:r>
            <a:r>
              <a:rPr lang="en-GB" b="0" i="0">
                <a:solidFill>
                  <a:srgbClr val="231F20"/>
                </a:solidFill>
                <a:effectLst/>
                <a:latin typeface="Frutiger W01"/>
              </a:rPr>
              <a:t> work closely with the acute hospitals / accident and emergency departments to make sure that the person you know can be supported for their mental health needs when required.</a:t>
            </a:r>
          </a:p>
          <a:p>
            <a:pPr algn="l"/>
            <a:r>
              <a:rPr lang="en-GB" b="0" i="0">
                <a:solidFill>
                  <a:srgbClr val="231F20"/>
                </a:solidFill>
                <a:effectLst/>
                <a:latin typeface="Frutiger W01"/>
              </a:rPr>
              <a:t>Call 999 if you, or someone you know, are seriously ill or injured and their life is at risk whether that is a medical emergency or a mental health emergency.</a:t>
            </a:r>
          </a:p>
          <a:p>
            <a:pPr algn="l"/>
            <a:r>
              <a:rPr lang="en-GB" b="0" i="0">
                <a:solidFill>
                  <a:srgbClr val="231F20"/>
                </a:solidFill>
                <a:effectLst/>
                <a:latin typeface="Frutiger W01"/>
              </a:rPr>
              <a:t>Alternatively if the person has not harmed themselves in any way that requires immediate medical attention it is best to contact your </a:t>
            </a:r>
            <a:r>
              <a:rPr lang="en-GB" b="0" i="0">
                <a:solidFill>
                  <a:srgbClr val="005EB8"/>
                </a:solidFill>
                <a:effectLst/>
                <a:latin typeface="Frutiger W01"/>
                <a:hlinkClick r:id="rId5"/>
              </a:rPr>
              <a:t>local Crisis Team</a:t>
            </a:r>
            <a:r>
              <a:rPr lang="en-GB" b="0" i="0">
                <a:solidFill>
                  <a:srgbClr val="231F20"/>
                </a:solidFill>
                <a:effectLst/>
                <a:latin typeface="Frutiger W01"/>
              </a:rPr>
              <a:t> or if known to mental health services, their named worker first.</a:t>
            </a:r>
          </a:p>
          <a:p>
            <a:pPr algn="l"/>
            <a:r>
              <a:rPr lang="en-GB" b="1" i="0">
                <a:solidFill>
                  <a:srgbClr val="231F20"/>
                </a:solidFill>
                <a:effectLst/>
                <a:latin typeface="Frutiger W01"/>
              </a:rPr>
              <a:t>Looking after yourself</a:t>
            </a:r>
          </a:p>
          <a:p>
            <a:pPr algn="l"/>
            <a:r>
              <a:rPr lang="en-GB" b="0" i="0">
                <a:solidFill>
                  <a:srgbClr val="231F20"/>
                </a:solidFill>
                <a:effectLst/>
                <a:latin typeface="Frutiger W01"/>
              </a:rPr>
              <a:t>If you are supporting someone who is considering suicide, make sure you take care of yourself. It can be difficult and emotionally draining to support someone who is suicidal, especially over an extended period.</a:t>
            </a:r>
          </a:p>
          <a:p>
            <a:pPr algn="l"/>
            <a:r>
              <a:rPr lang="en-GB" b="0" i="0">
                <a:solidFill>
                  <a:srgbClr val="231F20"/>
                </a:solidFill>
                <a:effectLst/>
                <a:latin typeface="Frutiger W01"/>
              </a:rPr>
              <a:t>Below are some things to consider to help look after your own wellbeing:</a:t>
            </a:r>
          </a:p>
          <a:p>
            <a:pPr algn="l">
              <a:buFont typeface="Arial" panose="020B0604020202020204" pitchFamily="34" charset="0"/>
              <a:buChar char="•"/>
            </a:pPr>
            <a:r>
              <a:rPr lang="en-GB" b="0" i="0">
                <a:solidFill>
                  <a:srgbClr val="231F20"/>
                </a:solidFill>
                <a:effectLst/>
                <a:latin typeface="Frutiger W01"/>
              </a:rPr>
              <a:t>Ensure you eat and drink</a:t>
            </a:r>
          </a:p>
          <a:p>
            <a:pPr algn="l">
              <a:buFont typeface="Arial" panose="020B0604020202020204" pitchFamily="34" charset="0"/>
              <a:buChar char="•"/>
            </a:pPr>
            <a:r>
              <a:rPr lang="en-GB" b="0" i="0">
                <a:solidFill>
                  <a:srgbClr val="231F20"/>
                </a:solidFill>
                <a:effectLst/>
                <a:latin typeface="Frutiger W01"/>
              </a:rPr>
              <a:t>Set small goals and celebrate them together</a:t>
            </a:r>
          </a:p>
          <a:p>
            <a:pPr algn="l">
              <a:buFont typeface="Arial" panose="020B0604020202020204" pitchFamily="34" charset="0"/>
              <a:buChar char="•"/>
            </a:pPr>
            <a:r>
              <a:rPr lang="en-GB" b="0" i="0">
                <a:solidFill>
                  <a:srgbClr val="231F20"/>
                </a:solidFill>
                <a:effectLst/>
                <a:latin typeface="Frutiger W01"/>
              </a:rPr>
              <a:t>Continue to do the things that you enjoy</a:t>
            </a:r>
          </a:p>
          <a:p>
            <a:pPr algn="l">
              <a:buFont typeface="Arial" panose="020B0604020202020204" pitchFamily="34" charset="0"/>
              <a:buChar char="•"/>
            </a:pPr>
            <a:r>
              <a:rPr lang="en-GB" b="0" i="0">
                <a:solidFill>
                  <a:srgbClr val="231F20"/>
                </a:solidFill>
                <a:effectLst/>
                <a:latin typeface="Frutiger W01"/>
              </a:rPr>
              <a:t>Don’t do it on your own. Find someone to talk to, maybe friends, family, religious leaders, GP, professionals</a:t>
            </a:r>
          </a:p>
          <a:p>
            <a:pPr algn="l">
              <a:buFont typeface="Arial" panose="020B0604020202020204" pitchFamily="34" charset="0"/>
              <a:buChar char="•"/>
            </a:pPr>
            <a:r>
              <a:rPr lang="en-GB" b="0" i="0">
                <a:solidFill>
                  <a:srgbClr val="231F20"/>
                </a:solidFill>
                <a:effectLst/>
                <a:latin typeface="Frutiger W01"/>
              </a:rPr>
              <a:t>Ask for help if you need it – be specific in your request so people know what is useful</a:t>
            </a:r>
          </a:p>
          <a:p>
            <a:pPr algn="l">
              <a:buFont typeface="Arial" panose="020B0604020202020204" pitchFamily="34" charset="0"/>
              <a:buChar char="•"/>
            </a:pPr>
            <a:r>
              <a:rPr lang="en-GB" b="0" i="0">
                <a:solidFill>
                  <a:srgbClr val="231F20"/>
                </a:solidFill>
                <a:effectLst/>
                <a:latin typeface="Frutiger W01"/>
              </a:rPr>
              <a:t>Contact a support organisation – even if you don’t know where to start; they will be able to give you more guidance (details are available at the end of this information)</a:t>
            </a:r>
          </a:p>
          <a:p>
            <a:pPr algn="l">
              <a:buFont typeface="Arial" panose="020B0604020202020204" pitchFamily="34" charset="0"/>
              <a:buChar char="•"/>
            </a:pPr>
            <a:r>
              <a:rPr lang="en-GB" b="0" i="0">
                <a:solidFill>
                  <a:srgbClr val="231F20"/>
                </a:solidFill>
                <a:effectLst/>
                <a:latin typeface="Frutiger W01"/>
              </a:rPr>
              <a:t>Don’t try and remember everything – write down any information you are given so you have something to refer to.</a:t>
            </a:r>
          </a:p>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19</a:t>
            </a:fld>
            <a:endParaRPr lang="en-GB"/>
          </a:p>
        </p:txBody>
      </p:sp>
    </p:spTree>
    <p:extLst>
      <p:ext uri="{BB962C8B-B14F-4D97-AF65-F5344CB8AC3E}">
        <p14:creationId xmlns:p14="http://schemas.microsoft.com/office/powerpoint/2010/main" val="373631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pPr marL="0" indent="0" algn="l">
              <a:buNone/>
            </a:pPr>
            <a:r>
              <a:rPr lang="en-GB" b="0" i="0" u="none" strike="noStrike" baseline="0">
                <a:latin typeface="Arial" panose="020B0604020202020204" pitchFamily="34" charset="0"/>
                <a:cs typeface="Arial" panose="020B0604020202020204" pitchFamily="34" charset="0"/>
              </a:rPr>
              <a:t>Context – sometimes people do not know how to bring up a subject – this poem from Terry Kettering has proven to be an effective mechanic - </a:t>
            </a:r>
          </a:p>
          <a:p>
            <a:pPr marL="0" indent="0" algn="l">
              <a:buNone/>
            </a:pPr>
            <a:endParaRPr lang="en-GB" b="0" i="0" u="none" strike="noStrike" baseline="0">
              <a:latin typeface="Arial" panose="020B0604020202020204" pitchFamily="34" charset="0"/>
              <a:cs typeface="Arial" panose="020B0604020202020204" pitchFamily="34" charset="0"/>
            </a:endParaRPr>
          </a:p>
          <a:p>
            <a:pPr marL="0" indent="0" algn="l">
              <a:buNone/>
            </a:pPr>
            <a:r>
              <a:rPr lang="en-GB" b="0" i="0" u="none" strike="noStrike" baseline="0">
                <a:latin typeface="Arial" panose="020B0604020202020204" pitchFamily="34" charset="0"/>
                <a:cs typeface="Arial" panose="020B0604020202020204" pitchFamily="34" charset="0"/>
              </a:rPr>
              <a:t>Talk about the elephant in the room – and in this context – we know about that elephant because of  the 7500 voices in the PABBS report – people bereaved by suicide experience grief differently. </a:t>
            </a:r>
          </a:p>
          <a:p>
            <a:pPr marL="0" indent="0" algn="l">
              <a:buNone/>
            </a:pPr>
            <a:endParaRPr lang="en-GB" b="0" i="0" u="none" strike="noStrike" baseline="0">
              <a:latin typeface="Arial" panose="020B0604020202020204" pitchFamily="34" charset="0"/>
              <a:cs typeface="Arial" panose="020B0604020202020204" pitchFamily="34" charset="0"/>
            </a:endParaRPr>
          </a:p>
          <a:p>
            <a:pPr marL="0" indent="0" algn="l">
              <a:buNone/>
            </a:pPr>
            <a:r>
              <a:rPr lang="en-GB" b="0" i="0" u="none" strike="noStrike" baseline="0">
                <a:latin typeface="Arial" panose="020B0604020202020204" pitchFamily="34" charset="0"/>
                <a:cs typeface="Arial" panose="020B0604020202020204" pitchFamily="34" charset="0"/>
              </a:rPr>
              <a:t>It is a powerful tool for the GFA to be able to refence and present as a mechanic to a bereaved person.</a:t>
            </a:r>
          </a:p>
          <a:p>
            <a:pPr marL="0" indent="0" algn="l">
              <a:buNone/>
            </a:pPr>
            <a:endParaRPr lang="en-GB" b="0" i="0" u="none" strike="noStrike" baseline="0">
              <a:latin typeface="Arial" panose="020B0604020202020204" pitchFamily="34" charset="0"/>
              <a:cs typeface="Arial" panose="020B0604020202020204" pitchFamily="34" charset="0"/>
            </a:endParaRPr>
          </a:p>
          <a:p>
            <a:pPr marL="0" indent="0" algn="l">
              <a:buNone/>
            </a:pPr>
            <a:endParaRPr lang="en-GB" b="0" i="0" u="none" strike="noStrike" baseline="0">
              <a:latin typeface="Arial" panose="020B0604020202020204" pitchFamily="34" charset="0"/>
              <a:cs typeface="Arial" panose="020B0604020202020204" pitchFamily="34" charset="0"/>
            </a:endParaRPr>
          </a:p>
          <a:p>
            <a:pPr marL="0" indent="0" algn="l">
              <a:buNone/>
            </a:pPr>
            <a:r>
              <a:rPr lang="en-GB" b="0" i="0" u="none" strike="noStrike" baseline="0">
                <a:latin typeface="Arial" panose="020B0604020202020204" pitchFamily="34" charset="0"/>
                <a:cs typeface="Arial" panose="020B0604020202020204" pitchFamily="34" charset="0"/>
              </a:rPr>
              <a:t>There's an elephant in the room.</a:t>
            </a:r>
          </a:p>
          <a:p>
            <a:pPr marL="0" indent="0" algn="l">
              <a:buNone/>
            </a:pPr>
            <a:r>
              <a:rPr lang="en-GB" b="0" i="0" u="none" strike="noStrike" baseline="0">
                <a:latin typeface="Arial" panose="020B0604020202020204" pitchFamily="34" charset="0"/>
                <a:cs typeface="Arial" panose="020B0604020202020204" pitchFamily="34" charset="0"/>
              </a:rPr>
              <a:t>It is large and squatting, so it is hard to get around it.</a:t>
            </a:r>
          </a:p>
          <a:p>
            <a:pPr marL="0" indent="0" algn="l">
              <a:buNone/>
            </a:pPr>
            <a:r>
              <a:rPr lang="en-GB" b="0" i="0" u="none" strike="noStrike" baseline="0">
                <a:latin typeface="Arial" panose="020B0604020202020204" pitchFamily="34" charset="0"/>
                <a:cs typeface="Arial" panose="020B0604020202020204" pitchFamily="34" charset="0"/>
              </a:rPr>
              <a:t>Yet we squeeze by with, "How are you?" and "I'm fine," and a thousand other</a:t>
            </a:r>
            <a:r>
              <a:rPr lang="en-GB" b="0" i="0" u="none" strike="noStrike">
                <a:latin typeface="Arial" panose="020B0604020202020204" pitchFamily="34" charset="0"/>
                <a:cs typeface="Arial" panose="020B0604020202020204" pitchFamily="34" charset="0"/>
              </a:rPr>
              <a:t> </a:t>
            </a:r>
            <a:r>
              <a:rPr lang="en-GB" b="0" i="0" u="none" strike="noStrike" baseline="0">
                <a:latin typeface="Arial" panose="020B0604020202020204" pitchFamily="34" charset="0"/>
                <a:cs typeface="Arial" panose="020B0604020202020204" pitchFamily="34" charset="0"/>
              </a:rPr>
              <a:t>forms of trivial chatter. </a:t>
            </a:r>
          </a:p>
          <a:p>
            <a:pPr marL="0" indent="0" algn="l">
              <a:buNone/>
            </a:pPr>
            <a:r>
              <a:rPr lang="en-GB" b="0" i="0" u="none" strike="noStrike" baseline="0">
                <a:latin typeface="Arial" panose="020B0604020202020204" pitchFamily="34" charset="0"/>
                <a:cs typeface="Arial" panose="020B0604020202020204" pitchFamily="34" charset="0"/>
              </a:rPr>
              <a:t>We talk about the weather. </a:t>
            </a:r>
          </a:p>
          <a:p>
            <a:pPr marL="0" indent="0" algn="l">
              <a:buNone/>
            </a:pPr>
            <a:r>
              <a:rPr lang="en-GB" b="0" i="0" u="none" strike="noStrike" baseline="0">
                <a:latin typeface="Arial" panose="020B0604020202020204" pitchFamily="34" charset="0"/>
                <a:cs typeface="Arial" panose="020B0604020202020204" pitchFamily="34" charset="0"/>
              </a:rPr>
              <a:t>We talk about work.</a:t>
            </a:r>
          </a:p>
          <a:p>
            <a:pPr marL="0" indent="0" algn="l">
              <a:buNone/>
            </a:pPr>
            <a:r>
              <a:rPr lang="en-GB" b="0" i="0" u="none" strike="noStrike" baseline="0">
                <a:latin typeface="Arial" panose="020B0604020202020204" pitchFamily="34" charset="0"/>
                <a:cs typeface="Arial" panose="020B0604020202020204" pitchFamily="34" charset="0"/>
              </a:rPr>
              <a:t>We talk about everything else, except the elephant in the room.</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There's an elephant in the room.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We all know it's there.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We are thinking about the elephant as we talk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It is constantly on our minds. For, you see, it is a very large elephant.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It has hurt us 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But we don't talk about the elephant in the room.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rPr>
              <a:t>Oh, please say their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endParaRPr>
          </a:p>
          <a:p>
            <a:pPr marL="0" indent="0" algn="l">
              <a:buNone/>
            </a:pPr>
            <a:r>
              <a:rPr lang="en-GB" sz="1200" b="0" i="0" u="none" strike="noStrike" baseline="0">
                <a:solidFill>
                  <a:srgbClr val="4D2D78"/>
                </a:solidFill>
                <a:latin typeface="Arial" panose="020B0604020202020204" pitchFamily="34" charset="0"/>
                <a:cs typeface="Arial" panose="020B0604020202020204" pitchFamily="34" charset="0"/>
              </a:rPr>
              <a:t>Oh, please say their name again.</a:t>
            </a:r>
          </a:p>
          <a:p>
            <a:pPr marL="0" indent="0" algn="l">
              <a:buNone/>
            </a:pPr>
            <a:r>
              <a:rPr lang="en-GB" sz="1200" b="0" i="0" u="none" strike="noStrike" baseline="0">
                <a:solidFill>
                  <a:srgbClr val="4D2D78"/>
                </a:solidFill>
                <a:latin typeface="Arial" panose="020B0604020202020204" pitchFamily="34" charset="0"/>
                <a:cs typeface="Arial" panose="020B0604020202020204" pitchFamily="34" charset="0"/>
              </a:rPr>
              <a:t>Oh, please, let's talk about the elephant in the room.</a:t>
            </a:r>
          </a:p>
          <a:p>
            <a:pPr marL="0" indent="0" algn="l">
              <a:buNone/>
            </a:pPr>
            <a:r>
              <a:rPr lang="en-GB" sz="1200" b="0" i="0" u="none" strike="noStrike" baseline="0">
                <a:solidFill>
                  <a:srgbClr val="4D2D78"/>
                </a:solidFill>
                <a:latin typeface="Arial" panose="020B0604020202020204" pitchFamily="34" charset="0"/>
                <a:cs typeface="Arial" panose="020B0604020202020204" pitchFamily="34" charset="0"/>
              </a:rPr>
              <a:t>For if we talk about their death, perhaps we can talk about their life.</a:t>
            </a:r>
          </a:p>
          <a:p>
            <a:pPr marL="0" indent="0" algn="l">
              <a:buNone/>
            </a:pPr>
            <a:r>
              <a:rPr lang="en-GB" sz="1200" b="0" i="0" u="none" strike="noStrike" baseline="0">
                <a:solidFill>
                  <a:srgbClr val="4D2D78"/>
                </a:solidFill>
                <a:latin typeface="Arial" panose="020B0604020202020204" pitchFamily="34" charset="0"/>
                <a:cs typeface="Arial" panose="020B0604020202020204" pitchFamily="34" charset="0"/>
              </a:rPr>
              <a:t>Can I say their name to you and not have you look away?</a:t>
            </a:r>
          </a:p>
          <a:p>
            <a:pPr marL="0" indent="0" algn="l">
              <a:buNone/>
            </a:pPr>
            <a:r>
              <a:rPr lang="en-GB" sz="1200" b="0" i="0" u="none" strike="noStrike" baseline="0">
                <a:solidFill>
                  <a:srgbClr val="4D2D78"/>
                </a:solidFill>
                <a:latin typeface="Arial" panose="020B0604020202020204" pitchFamily="34" charset="0"/>
                <a:cs typeface="Arial" panose="020B0604020202020204" pitchFamily="34" charset="0"/>
              </a:rPr>
              <a:t>For if I cannot, then you are leaving me....</a:t>
            </a:r>
          </a:p>
          <a:p>
            <a:pPr marL="0" indent="0" algn="l">
              <a:buNone/>
            </a:pPr>
            <a:r>
              <a:rPr lang="en-GB" sz="1200" b="0" i="0" u="none" strike="noStrike" baseline="0">
                <a:solidFill>
                  <a:srgbClr val="4D2D78"/>
                </a:solidFill>
                <a:latin typeface="Arial" panose="020B0604020202020204" pitchFamily="34" charset="0"/>
                <a:cs typeface="Arial" panose="020B0604020202020204" pitchFamily="34" charset="0"/>
              </a:rPr>
              <a:t>alone....</a:t>
            </a:r>
          </a:p>
          <a:p>
            <a:pPr marL="0" indent="0" algn="l">
              <a:buNone/>
            </a:pPr>
            <a:r>
              <a:rPr lang="en-GB" sz="1200" b="0" i="0" u="none" strike="noStrike" baseline="0">
                <a:solidFill>
                  <a:srgbClr val="4D2D78"/>
                </a:solidFill>
                <a:latin typeface="Arial" panose="020B0604020202020204" pitchFamily="34" charset="0"/>
                <a:cs typeface="Arial" panose="020B0604020202020204" pitchFamily="34" charset="0"/>
              </a:rPr>
              <a:t>in a room....</a:t>
            </a:r>
          </a:p>
          <a:p>
            <a:pPr marL="0" indent="0" algn="l">
              <a:buNone/>
            </a:pPr>
            <a:r>
              <a:rPr lang="en-GB" sz="1200" b="0" i="0" u="none" strike="noStrike" baseline="0">
                <a:solidFill>
                  <a:srgbClr val="4D2D78"/>
                </a:solidFill>
                <a:latin typeface="Arial" panose="020B0604020202020204" pitchFamily="34" charset="0"/>
                <a:cs typeface="Arial" panose="020B0604020202020204" pitchFamily="34" charset="0"/>
              </a:rPr>
              <a:t>with an elephant.</a:t>
            </a:r>
            <a:endParaRPr lang="en-GB">
              <a:solidFill>
                <a:srgbClr val="4D2D7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2D78"/>
              </a:solidFill>
              <a:effectLst/>
              <a:uLnTx/>
              <a:uFillTx/>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577CB-8BE4-EE41-AB1D-F8AA03605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11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8" y="822325"/>
            <a:ext cx="7315201" cy="4116388"/>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65881" rtl="0" eaLnBrk="1" fontAlgn="auto" latinLnBrk="0" hangingPunct="1">
              <a:lnSpc>
                <a:spcPct val="100000"/>
              </a:lnSpc>
              <a:spcBef>
                <a:spcPts val="0"/>
              </a:spcBef>
              <a:spcAft>
                <a:spcPts val="0"/>
              </a:spcAft>
              <a:buClrTx/>
              <a:buSzTx/>
              <a:buFontTx/>
              <a:buNone/>
              <a:tabLst/>
              <a:defRPr/>
            </a:pPr>
            <a:fld id="{549FB530-B92C-4413-B86B-69C778D26D9D}"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5881"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540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pPr>
              <a:lnSpc>
                <a:spcPct val="107000"/>
              </a:lnSpc>
              <a:spcAft>
                <a:spcPts val="808"/>
              </a:spcAft>
            </a:pPr>
            <a:endParaRPr lang="en-GB" sz="1800" b="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8"/>
              </a:spcAft>
            </a:pPr>
            <a:r>
              <a:rPr lang="en-GB" sz="1800" b="1">
                <a:solidFill>
                  <a:srgbClr val="000000"/>
                </a:solidFill>
                <a:latin typeface="Calibri" panose="020F0502020204030204" pitchFamily="34" charset="0"/>
                <a:ea typeface="Calibri" panose="020F0502020204030204" pitchFamily="34" charset="0"/>
                <a:cs typeface="Calibri" panose="020F0502020204030204" pitchFamily="34" charset="0"/>
              </a:rPr>
              <a:t>Assumptive World Theory </a:t>
            </a:r>
            <a:endParaRPr lang="en-GB" sz="1800">
              <a:latin typeface="Calibri" panose="020F0502020204030204" pitchFamily="34" charset="0"/>
              <a:ea typeface="Calibri" panose="020F0502020204030204" pitchFamily="34" charset="0"/>
              <a:cs typeface="Times New Roman" panose="02020603050405020304" pitchFamily="18" charset="0"/>
            </a:endParaRPr>
          </a:p>
          <a:p>
            <a:pPr marL="346535" indent="-346535">
              <a:lnSpc>
                <a:spcPct val="107000"/>
              </a:lnSpc>
              <a:spcAft>
                <a:spcPts val="808"/>
              </a:spcAft>
              <a:buFont typeface="Symbol" panose="05050102010706020507" pitchFamily="18" charset="2"/>
              <a:buChar char=""/>
            </a:pPr>
            <a:r>
              <a:rPr lang="en-GB" sz="1800">
                <a:solidFill>
                  <a:srgbClr val="000000"/>
                </a:solidFill>
                <a:latin typeface="Calibri" panose="020F0502020204030204" pitchFamily="34" charset="0"/>
                <a:ea typeface="Times New Roman" panose="02020603050405020304" pitchFamily="18" charset="0"/>
              </a:rPr>
              <a:t>When life is running normally we assume that our world will always be like this. </a:t>
            </a:r>
            <a:endParaRPr lang="en-GB" sz="1800">
              <a:latin typeface="Times New Roman" panose="02020603050405020304" pitchFamily="18" charset="0"/>
              <a:ea typeface="Times New Roman" panose="02020603050405020304" pitchFamily="18" charset="0"/>
            </a:endParaRPr>
          </a:p>
          <a:p>
            <a:pPr marL="346535" indent="-346535">
              <a:lnSpc>
                <a:spcPct val="107000"/>
              </a:lnSpc>
              <a:spcAft>
                <a:spcPts val="808"/>
              </a:spcAft>
              <a:buFont typeface="Symbol" panose="05050102010706020507" pitchFamily="18" charset="2"/>
              <a:buChar char=""/>
            </a:pPr>
            <a:r>
              <a:rPr lang="en-GB" sz="1800">
                <a:solidFill>
                  <a:srgbClr val="000000"/>
                </a:solidFill>
                <a:latin typeface="Calibri" panose="020F0502020204030204" pitchFamily="34" charset="0"/>
                <a:ea typeface="Times New Roman" panose="02020603050405020304" pitchFamily="18" charset="0"/>
              </a:rPr>
              <a:t>Our assumptive world refers to our view of reality; it’s our working model of the world, a personal theory of reality. If it changes suddenly we are thrown into shock.</a:t>
            </a:r>
            <a:endParaRPr lang="en-GB" sz="1800">
              <a:latin typeface="Times New Roman" panose="02020603050405020304" pitchFamily="18" charset="0"/>
              <a:ea typeface="Times New Roman" panose="02020603050405020304" pitchFamily="18" charset="0"/>
            </a:endParaRPr>
          </a:p>
          <a:p>
            <a:pPr>
              <a:lnSpc>
                <a:spcPct val="107000"/>
              </a:lnSpc>
              <a:spcAft>
                <a:spcPts val="808"/>
              </a:spcAft>
            </a:pPr>
            <a:r>
              <a:rPr lang="en-GB" sz="1800">
                <a:solidFill>
                  <a:srgbClr val="000000"/>
                </a:solidFill>
                <a:latin typeface="Calibri" panose="020F0502020204030204" pitchFamily="34" charset="0"/>
                <a:ea typeface="Calibri" panose="020F0502020204030204" pitchFamily="34" charset="0"/>
                <a:cs typeface="Calibri" panose="020F0502020204030204" pitchFamily="34" charset="0"/>
              </a:rPr>
              <a:t>Clare: “Life was okay, safe, secure. Dad wasn’t good at listening but he was there, he was my handy man, financial advisor, dog walking companion, early morning tea maker, he cared. That morning I gave him a kiss and we talked about what we were having for tea then I left to go to work. I came home at 6.30 to find the police on the doorstep; my Dad had died at about 3.45. My step-mother found him hanging. I froze, then collapsed. I never slept in my family home again, I never went upstairs again. I went to live with my boyfriend’s family. We tried to sell the house but it fell through when people knew about the suicide. In the end we handed the keys back to the mortgage company”.</a:t>
            </a:r>
            <a:endParaRPr lang="en-GB"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8"/>
              </a:spcAft>
            </a:pPr>
            <a:r>
              <a:rPr lang="en-GB" sz="1800" b="1">
                <a:solidFill>
                  <a:srgbClr val="000000"/>
                </a:solidFill>
                <a:latin typeface="Calibri" panose="020F0502020204030204" pitchFamily="34" charset="0"/>
                <a:ea typeface="Calibri" panose="020F0502020204030204" pitchFamily="34" charset="0"/>
                <a:cs typeface="Calibri" panose="020F0502020204030204" pitchFamily="34" charset="0"/>
              </a:rPr>
              <a:t>Shattered assumptions: </a:t>
            </a:r>
            <a:endParaRPr lang="en-GB" sz="1800">
              <a:latin typeface="Calibri" panose="020F0502020204030204" pitchFamily="34" charset="0"/>
              <a:ea typeface="Calibri" panose="020F0502020204030204" pitchFamily="34" charset="0"/>
              <a:cs typeface="Times New Roman" panose="02020603050405020304" pitchFamily="18" charset="0"/>
            </a:endParaRPr>
          </a:p>
          <a:p>
            <a:pPr marL="346535" indent="-346535">
              <a:lnSpc>
                <a:spcPct val="107000"/>
              </a:lnSpc>
              <a:spcAft>
                <a:spcPts val="808"/>
              </a:spcAft>
              <a:buFont typeface="Symbol" panose="05050102010706020507" pitchFamily="18" charset="2"/>
              <a:buChar char=""/>
            </a:pPr>
            <a:r>
              <a:rPr lang="en-GB" sz="1800">
                <a:solidFill>
                  <a:srgbClr val="000000"/>
                </a:solidFill>
                <a:latin typeface="Calibri" panose="020F0502020204030204" pitchFamily="34" charset="0"/>
                <a:ea typeface="Times New Roman" panose="02020603050405020304" pitchFamily="18" charset="0"/>
              </a:rPr>
              <a:t>The </a:t>
            </a:r>
            <a:r>
              <a:rPr lang="en-GB" sz="1800" i="1">
                <a:solidFill>
                  <a:srgbClr val="000000"/>
                </a:solidFill>
                <a:latin typeface="Calibri" panose="020F0502020204030204" pitchFamily="34" charset="0"/>
                <a:ea typeface="Times New Roman" panose="02020603050405020304" pitchFamily="18" charset="0"/>
              </a:rPr>
              <a:t>perceived</a:t>
            </a:r>
            <a:r>
              <a:rPr lang="en-GB" sz="1800">
                <a:solidFill>
                  <a:srgbClr val="000000"/>
                </a:solidFill>
                <a:latin typeface="Calibri" panose="020F0502020204030204" pitchFamily="34" charset="0"/>
                <a:ea typeface="Times New Roman" panose="02020603050405020304" pitchFamily="18" charset="0"/>
              </a:rPr>
              <a:t> intentionality of suicide runs counter to deeply help concepts about life (note here that some believe that suicide is </a:t>
            </a:r>
            <a:r>
              <a:rPr lang="en-GB" sz="1800" i="1">
                <a:solidFill>
                  <a:srgbClr val="000000"/>
                </a:solidFill>
                <a:latin typeface="Calibri" panose="020F0502020204030204" pitchFamily="34" charset="0"/>
                <a:ea typeface="Times New Roman" panose="02020603050405020304" pitchFamily="18" charset="0"/>
              </a:rPr>
              <a:t>not</a:t>
            </a:r>
            <a:r>
              <a:rPr lang="en-GB" sz="1800">
                <a:solidFill>
                  <a:srgbClr val="000000"/>
                </a:solidFill>
                <a:latin typeface="Calibri" panose="020F0502020204030204" pitchFamily="34" charset="0"/>
                <a:ea typeface="Times New Roman" panose="02020603050405020304" pitchFamily="18" charset="0"/>
              </a:rPr>
              <a:t> a choice, but the only possible response to an unbearable situation).</a:t>
            </a:r>
            <a:endParaRPr lang="en-GB" sz="1800">
              <a:latin typeface="Times New Roman" panose="02020603050405020304" pitchFamily="18" charset="0"/>
              <a:ea typeface="Times New Roman" panose="02020603050405020304" pitchFamily="18" charset="0"/>
            </a:endParaRPr>
          </a:p>
          <a:p>
            <a:pPr marL="346535" indent="-346535">
              <a:lnSpc>
                <a:spcPct val="107000"/>
              </a:lnSpc>
              <a:spcAft>
                <a:spcPts val="808"/>
              </a:spcAft>
              <a:buFont typeface="Symbol" panose="05050102010706020507" pitchFamily="18" charset="2"/>
              <a:buChar char=""/>
            </a:pPr>
            <a:r>
              <a:rPr lang="en-GB" sz="1800">
                <a:solidFill>
                  <a:srgbClr val="000000"/>
                </a:solidFill>
                <a:latin typeface="Calibri" panose="020F0502020204030204" pitchFamily="34" charset="0"/>
                <a:ea typeface="Times New Roman" panose="02020603050405020304" pitchFamily="18" charset="0"/>
              </a:rPr>
              <a:t>Our core assumptions are shattered by the traumatic experience of suicide.  Suicide seriously challenges our fundamental assumptions that our world is safe and secure.</a:t>
            </a:r>
            <a:endParaRPr lang="en-GB" sz="1800">
              <a:latin typeface="Times New Roman" panose="02020603050405020304" pitchFamily="18" charset="0"/>
              <a:ea typeface="Times New Roman" panose="02020603050405020304" pitchFamily="18" charset="0"/>
            </a:endParaRPr>
          </a:p>
          <a:p>
            <a:pPr marL="346535" indent="-346535">
              <a:lnSpc>
                <a:spcPct val="107000"/>
              </a:lnSpc>
              <a:spcAft>
                <a:spcPts val="808"/>
              </a:spcAft>
              <a:buFont typeface="Symbol" panose="05050102010706020507" pitchFamily="18" charset="2"/>
              <a:buChar char=""/>
            </a:pPr>
            <a:r>
              <a:rPr lang="en-GB" sz="1800">
                <a:solidFill>
                  <a:srgbClr val="000000"/>
                </a:solidFill>
                <a:latin typeface="Calibri" panose="020F0502020204030204" pitchFamily="34" charset="0"/>
                <a:ea typeface="Times New Roman" panose="02020603050405020304" pitchFamily="18" charset="0"/>
              </a:rPr>
              <a:t>There is a need to integrate the suicide into our fundamental understanding of our world; this is not ‘normal’ change.</a:t>
            </a:r>
            <a:endParaRPr lang="en-GB" sz="1800">
              <a:latin typeface="Times New Roman" panose="02020603050405020304" pitchFamily="18" charset="0"/>
              <a:ea typeface="Times New Roman" panose="02020603050405020304" pitchFamily="18" charset="0"/>
            </a:endParaRPr>
          </a:p>
          <a:p>
            <a:pPr marL="346535" indent="-346535">
              <a:lnSpc>
                <a:spcPct val="107000"/>
              </a:lnSpc>
              <a:spcAft>
                <a:spcPts val="808"/>
              </a:spcAft>
              <a:buFont typeface="Symbol" panose="05050102010706020507" pitchFamily="18" charset="2"/>
              <a:buChar char=""/>
            </a:pPr>
            <a:r>
              <a:rPr lang="en-GB" sz="1800">
                <a:solidFill>
                  <a:srgbClr val="000000"/>
                </a:solidFill>
                <a:latin typeface="Calibri" panose="020F0502020204030204" pitchFamily="34" charset="0"/>
                <a:ea typeface="Times New Roman" panose="02020603050405020304" pitchFamily="18" charset="0"/>
              </a:rPr>
              <a:t>Trying to understand why someone died in this way is an attempt to manage this psychological crisis. </a:t>
            </a:r>
            <a:endParaRPr lang="en-GB" sz="1800">
              <a:latin typeface="Times New Roman" panose="02020603050405020304" pitchFamily="18" charset="0"/>
              <a:ea typeface="Times New Roman" panose="02020603050405020304" pitchFamily="18" charset="0"/>
            </a:endParaRPr>
          </a:p>
          <a:p>
            <a:endParaRPr lang="en-GB"/>
          </a:p>
          <a:p>
            <a:pPr>
              <a:lnSpc>
                <a:spcPct val="115000"/>
              </a:lnSpc>
              <a:spcAft>
                <a:spcPts val="1011"/>
              </a:spcAft>
            </a:pPr>
            <a:r>
              <a:rPr lang="en-GB" sz="1800" b="1">
                <a:latin typeface="Calibri" panose="020F0502020204030204" pitchFamily="34" charset="0"/>
                <a:ea typeface="Calibri" panose="020F0502020204030204" pitchFamily="34" charset="0"/>
                <a:cs typeface="Calibri" panose="020F0502020204030204" pitchFamily="34" charset="0"/>
              </a:rPr>
              <a:t>Assumptive world – origins of term in bereavement work (references if needed)</a:t>
            </a:r>
            <a:endParaRPr lang="en-GB" sz="1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11"/>
              </a:spcAft>
            </a:pPr>
            <a:r>
              <a:rPr lang="en-GB" sz="1800">
                <a:latin typeface="Calibri" panose="020F0502020204030204" pitchFamily="34" charset="0"/>
                <a:ea typeface="Calibri" panose="020F0502020204030204" pitchFamily="34" charset="0"/>
                <a:cs typeface="Calibri" panose="020F0502020204030204" pitchFamily="34" charset="0"/>
              </a:rPr>
              <a:t> </a:t>
            </a:r>
            <a:endParaRPr lang="en-GB" sz="1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11"/>
              </a:spcAft>
            </a:pPr>
            <a:r>
              <a:rPr lang="en-GB" sz="1800">
                <a:latin typeface="Calibri" panose="020F0502020204030204" pitchFamily="34" charset="0"/>
                <a:ea typeface="Calibri" panose="020F0502020204030204" pitchFamily="34" charset="0"/>
                <a:cs typeface="Calibri" panose="020F0502020204030204" pitchFamily="34" charset="0"/>
              </a:rPr>
              <a:t>The term “assumptive world” was first used in the context of bereavement by C. M. Parkes (1975) to refer to people’s view of reality: “…a strongly held set of</a:t>
            </a: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assumptions about the world and the self which is confidently maintained and used as a means of recognising, planning, and acting […] Assumptions such as</a:t>
            </a: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these are learned and confirmed by the experience of many years.” (From Parkes, C. M. (1975). Determinants of outcome following bereavement. </a:t>
            </a:r>
            <a:r>
              <a:rPr lang="en-GB" sz="1800" i="1">
                <a:latin typeface="Calibri" panose="020F0502020204030204" pitchFamily="34" charset="0"/>
                <a:ea typeface="Calibri" panose="020F0502020204030204" pitchFamily="34" charset="0"/>
                <a:cs typeface="Calibri" panose="020F0502020204030204" pitchFamily="34" charset="0"/>
              </a:rPr>
              <a:t>Omega</a:t>
            </a:r>
            <a:r>
              <a:rPr lang="en-GB" sz="1800">
                <a:latin typeface="Calibri" panose="020F0502020204030204" pitchFamily="34" charset="0"/>
                <a:ea typeface="Calibri" panose="020F0502020204030204" pitchFamily="34" charset="0"/>
                <a:cs typeface="Calibri" panose="020F0502020204030204" pitchFamily="34" charset="0"/>
              </a:rPr>
              <a:t>, 6, 303-323.)</a:t>
            </a:r>
            <a:endParaRPr lang="en-GB" sz="1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11"/>
              </a:spcAft>
            </a:pPr>
            <a:r>
              <a:rPr lang="en-GB" sz="1800">
                <a:latin typeface="Calibri" panose="020F0502020204030204" pitchFamily="34" charset="0"/>
                <a:ea typeface="Calibri" panose="020F0502020204030204" pitchFamily="34" charset="0"/>
                <a:cs typeface="Calibri" panose="020F0502020204030204" pitchFamily="34" charset="0"/>
              </a:rPr>
              <a:t> </a:t>
            </a:r>
            <a:endParaRPr lang="en-GB" sz="1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11"/>
              </a:spcAft>
            </a:pPr>
            <a:r>
              <a:rPr lang="en-GB" sz="1800">
                <a:latin typeface="Calibri" panose="020F0502020204030204" pitchFamily="34" charset="0"/>
                <a:ea typeface="Calibri" panose="020F0502020204030204" pitchFamily="34" charset="0"/>
                <a:cs typeface="Calibri" panose="020F0502020204030204" pitchFamily="34" charset="0"/>
              </a:rPr>
              <a:t>Later developed by </a:t>
            </a:r>
            <a:r>
              <a:rPr lang="en-GB" sz="1800" err="1">
                <a:latin typeface="Calibri" panose="020F0502020204030204" pitchFamily="34" charset="0"/>
                <a:ea typeface="Calibri" panose="020F0502020204030204" pitchFamily="34" charset="0"/>
                <a:cs typeface="Calibri" panose="020F0502020204030204" pitchFamily="34" charset="0"/>
              </a:rPr>
              <a:t>Janoff</a:t>
            </a:r>
            <a:r>
              <a:rPr lang="en-GB" sz="1800">
                <a:latin typeface="Calibri" panose="020F0502020204030204" pitchFamily="34" charset="0"/>
                <a:ea typeface="Calibri" panose="020F0502020204030204" pitchFamily="34" charset="0"/>
                <a:cs typeface="Calibri" panose="020F0502020204030204" pitchFamily="34" charset="0"/>
              </a:rPr>
              <a:t>-Bulman (and others): “At the core of our internal world, we hold basic views of ourselves and our external world that represent our orientation to the push and pull of the cosmos. Our assumptions […] are guides for our day-to-day thoughts and behaviours.” (From </a:t>
            </a:r>
            <a:r>
              <a:rPr lang="en-GB" sz="1800" err="1">
                <a:latin typeface="Calibri" panose="020F0502020204030204" pitchFamily="34" charset="0"/>
                <a:ea typeface="Calibri" panose="020F0502020204030204" pitchFamily="34" charset="0"/>
                <a:cs typeface="Calibri" panose="020F0502020204030204" pitchFamily="34" charset="0"/>
              </a:rPr>
              <a:t>Janoff</a:t>
            </a:r>
            <a:r>
              <a:rPr lang="en-GB" sz="1800">
                <a:latin typeface="Calibri" panose="020F0502020204030204" pitchFamily="34" charset="0"/>
                <a:ea typeface="Calibri" panose="020F0502020204030204" pitchFamily="34" charset="0"/>
                <a:cs typeface="Calibri" panose="020F0502020204030204" pitchFamily="34" charset="0"/>
              </a:rPr>
              <a:t>-Bulman, R. (1992). </a:t>
            </a:r>
            <a:r>
              <a:rPr lang="en-GB" sz="1800" i="1">
                <a:latin typeface="Calibri" panose="020F0502020204030204" pitchFamily="34" charset="0"/>
                <a:ea typeface="Calibri" panose="020F0502020204030204" pitchFamily="34" charset="0"/>
                <a:cs typeface="Calibri" panose="020F0502020204030204" pitchFamily="34" charset="0"/>
              </a:rPr>
              <a:t>Shattered assumptions: Towards a new psychology of trauma</a:t>
            </a:r>
            <a:r>
              <a:rPr lang="en-GB" sz="1800">
                <a:latin typeface="Calibri" panose="020F0502020204030204" pitchFamily="34" charset="0"/>
                <a:ea typeface="Calibri" panose="020F0502020204030204" pitchFamily="34" charset="0"/>
                <a:cs typeface="Calibri" panose="020F0502020204030204" pitchFamily="34" charset="0"/>
              </a:rPr>
              <a:t>. New York: Free Press).</a:t>
            </a:r>
            <a:endParaRPr lang="en-GB" sz="1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11"/>
              </a:spcAft>
            </a:pPr>
            <a:r>
              <a:rPr lang="en-GB" sz="1800">
                <a:latin typeface="Calibri" panose="020F0502020204030204" pitchFamily="34" charset="0"/>
                <a:ea typeface="Calibri" panose="020F0502020204030204" pitchFamily="34" charset="0"/>
                <a:cs typeface="Calibri" panose="020F0502020204030204" pitchFamily="34" charset="0"/>
              </a:rPr>
              <a:t> </a:t>
            </a:r>
            <a:endParaRPr lang="en-GB" sz="1800">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defTabSz="924093">
              <a:defRPr/>
            </a:pPr>
            <a:fld id="{48C577CB-8BE4-EE41-AB1D-F8AA03605F0C}" type="slidenum">
              <a:rPr lang="en-US">
                <a:solidFill>
                  <a:prstClr val="black"/>
                </a:solidFill>
                <a:latin typeface="Calibri" panose="020F0502020204030204"/>
              </a:rPr>
              <a:pPr defTabSz="924093">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553708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dirty="0"/>
              <a:t>Trainer to revisit the take a few deep breaths, make the exhale longer than the inhale, calm down that sympathetic nervous system, no danger here.</a:t>
            </a:r>
          </a:p>
          <a:p>
            <a:endParaRPr lang="en-GB" dirty="0"/>
          </a:p>
          <a:p>
            <a:r>
              <a:rPr lang="en-GB" dirty="0"/>
              <a:t>https://</a:t>
            </a:r>
            <a:r>
              <a:rPr lang="en-GB" dirty="0" err="1"/>
              <a:t>vimeo.com</a:t>
            </a:r>
            <a:r>
              <a:rPr lang="en-GB" dirty="0"/>
              <a:t>/user207261572/</a:t>
            </a:r>
            <a:r>
              <a:rPr lang="en-GB" dirty="0" err="1"/>
              <a:t>stay?share</a:t>
            </a:r>
            <a:r>
              <a:rPr lang="en-GB" dirty="0"/>
              <a:t>=copy</a:t>
            </a:r>
          </a:p>
          <a:p>
            <a:endParaRPr lang="en-GB" dirty="0"/>
          </a:p>
          <a:p>
            <a:endParaRPr lang="en-GB" dirty="0"/>
          </a:p>
          <a:p>
            <a:r>
              <a:rPr lang="en-GB" dirty="0"/>
              <a:t>Bring me Sunshine – Suicide does not always look suicidal</a:t>
            </a:r>
          </a:p>
          <a:p>
            <a:endParaRPr lang="en-GB" dirty="0"/>
          </a:p>
          <a:p>
            <a:r>
              <a:rPr lang="en-GB" dirty="0"/>
              <a:t>See how the video lands and unpack</a:t>
            </a:r>
          </a:p>
          <a:p>
            <a:endParaRPr lang="en-GB" dirty="0"/>
          </a:p>
          <a:p>
            <a:r>
              <a:rPr lang="en-GB" dirty="0"/>
              <a:t>Talk about the simple fact that talking about suicide does not cause suicide</a:t>
            </a:r>
          </a:p>
          <a:p>
            <a:endParaRPr lang="en-GB" dirty="0"/>
          </a:p>
          <a:p>
            <a:r>
              <a:rPr lang="en-GB" dirty="0"/>
              <a:t>Mindful of the ripple effect, those bereaved by suicide are now closer to not just the concept but the actuality, the feelings and the outcome, they are at greater risk.</a:t>
            </a:r>
          </a:p>
        </p:txBody>
      </p:sp>
      <p:sp>
        <p:nvSpPr>
          <p:cNvPr id="4" name="Slide Number Placeholder 3"/>
          <p:cNvSpPr>
            <a:spLocks noGrp="1"/>
          </p:cNvSpPr>
          <p:nvPr>
            <p:ph type="sldNum" sz="quarter" idx="5"/>
          </p:nvPr>
        </p:nvSpPr>
        <p:spPr/>
        <p:txBody>
          <a:bodyPr/>
          <a:lstStyle/>
          <a:p>
            <a:fld id="{C270B65D-B492-0349-8409-04795D074E47}" type="slidenum">
              <a:rPr lang="en-GB" smtClean="0"/>
              <a:t>22</a:t>
            </a:fld>
            <a:endParaRPr lang="en-GB"/>
          </a:p>
        </p:txBody>
      </p:sp>
    </p:spTree>
    <p:extLst>
      <p:ext uri="{BB962C8B-B14F-4D97-AF65-F5344CB8AC3E}">
        <p14:creationId xmlns:p14="http://schemas.microsoft.com/office/powerpoint/2010/main" val="290710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a:t>Kirsty – </a:t>
            </a:r>
            <a:r>
              <a:rPr lang="en-GB" err="1"/>
              <a:t>ive</a:t>
            </a:r>
            <a:r>
              <a:rPr lang="en-GB"/>
              <a:t> deleted the next two slides as we cannot use them – especially now </a:t>
            </a:r>
            <a:r>
              <a:rPr lang="en-GB" err="1"/>
              <a:t>kelly</a:t>
            </a:r>
            <a:r>
              <a:rPr lang="en-GB"/>
              <a:t> sending out the slide deck</a:t>
            </a:r>
          </a:p>
        </p:txBody>
      </p:sp>
      <p:sp>
        <p:nvSpPr>
          <p:cNvPr id="4" name="Slide Number Placeholder 3"/>
          <p:cNvSpPr>
            <a:spLocks noGrp="1"/>
          </p:cNvSpPr>
          <p:nvPr>
            <p:ph type="sldNum" sz="quarter" idx="5"/>
          </p:nvPr>
        </p:nvSpPr>
        <p:spPr/>
        <p:txBody>
          <a:bodyPr/>
          <a:lstStyle/>
          <a:p>
            <a:fld id="{48C577CB-8BE4-EE41-AB1D-F8AA03605F0C}" type="slidenum">
              <a:rPr lang="en-US" smtClean="0"/>
              <a:t>23</a:t>
            </a:fld>
            <a:endParaRPr lang="en-US"/>
          </a:p>
        </p:txBody>
      </p:sp>
    </p:spTree>
    <p:extLst>
      <p:ext uri="{BB962C8B-B14F-4D97-AF65-F5344CB8AC3E}">
        <p14:creationId xmlns:p14="http://schemas.microsoft.com/office/powerpoint/2010/main" val="201888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a:t>
            </a:r>
            <a:r>
              <a:rPr lang="en-GB" sz="1800" b="0" i="0" u="none" strike="noStrike">
                <a:solidFill>
                  <a:srgbClr val="000000"/>
                </a:solidFill>
                <a:effectLst/>
                <a:latin typeface="Calibri" panose="020F0502020204030204" pitchFamily="34" charset="0"/>
              </a:rPr>
              <a:t>Age-Range</a:t>
            </a:r>
            <a:r>
              <a:rPr lang="en-GB"/>
              <a:t> </a:t>
            </a:r>
            <a:r>
              <a:rPr lang="en-GB" sz="1800" b="0" i="0" u="none" strike="noStrike">
                <a:solidFill>
                  <a:srgbClr val="000000"/>
                </a:solidFill>
                <a:effectLst/>
                <a:latin typeface="Calibri" panose="020F0502020204030204" pitchFamily="34" charset="0"/>
              </a:rPr>
              <a:t>18-24</a:t>
            </a:r>
            <a:r>
              <a:rPr lang="en-GB"/>
              <a:t> </a:t>
            </a:r>
            <a:r>
              <a:rPr lang="en-GB" sz="1800" b="0" i="0" u="none" strike="noStrike">
                <a:solidFill>
                  <a:srgbClr val="000000"/>
                </a:solidFill>
                <a:effectLst/>
                <a:latin typeface="Calibri" panose="020F0502020204030204" pitchFamily="34" charset="0"/>
              </a:rPr>
              <a:t>625</a:t>
            </a:r>
            <a:r>
              <a:rPr lang="en-GB"/>
              <a:t> </a:t>
            </a:r>
          </a:p>
          <a:p>
            <a:r>
              <a:rPr lang="en-GB" sz="1800" b="0" i="0" u="none" strike="noStrike">
                <a:solidFill>
                  <a:srgbClr val="000000"/>
                </a:solidFill>
                <a:effectLst/>
                <a:latin typeface="Calibri" panose="020F0502020204030204" pitchFamily="34" charset="0"/>
              </a:rPr>
              <a:t>25-34</a:t>
            </a:r>
            <a:r>
              <a:rPr lang="en-GB"/>
              <a:t> </a:t>
            </a:r>
            <a:r>
              <a:rPr lang="en-GB" sz="1800" b="0" i="0" u="none" strike="noStrike">
                <a:solidFill>
                  <a:srgbClr val="000000"/>
                </a:solidFill>
                <a:effectLst/>
                <a:latin typeface="Calibri" panose="020F0502020204030204" pitchFamily="34" charset="0"/>
              </a:rPr>
              <a:t>1296</a:t>
            </a:r>
          </a:p>
          <a:p>
            <a:r>
              <a:rPr lang="en-GB"/>
              <a:t> </a:t>
            </a:r>
            <a:r>
              <a:rPr lang="en-GB" sz="1800" b="0" i="0" u="none" strike="noStrike">
                <a:solidFill>
                  <a:srgbClr val="000000"/>
                </a:solidFill>
                <a:effectLst/>
                <a:latin typeface="Calibri" panose="020F0502020204030204" pitchFamily="34" charset="0"/>
              </a:rPr>
              <a:t>35-44</a:t>
            </a:r>
            <a:r>
              <a:rPr lang="en-GB"/>
              <a:t> </a:t>
            </a:r>
            <a:r>
              <a:rPr lang="en-GB" sz="1800" b="0" i="0" u="none" strike="noStrike">
                <a:solidFill>
                  <a:srgbClr val="000000"/>
                </a:solidFill>
                <a:effectLst/>
                <a:latin typeface="Calibri" panose="020F0502020204030204" pitchFamily="34" charset="0"/>
              </a:rPr>
              <a:t>1632</a:t>
            </a:r>
          </a:p>
          <a:p>
            <a:r>
              <a:rPr lang="en-GB"/>
              <a:t> </a:t>
            </a:r>
            <a:r>
              <a:rPr lang="en-GB" sz="1800" b="0" i="0" u="none" strike="noStrike">
                <a:solidFill>
                  <a:srgbClr val="000000"/>
                </a:solidFill>
                <a:effectLst/>
                <a:latin typeface="Calibri" panose="020F0502020204030204" pitchFamily="34" charset="0"/>
              </a:rPr>
              <a:t>45-54</a:t>
            </a:r>
            <a:r>
              <a:rPr lang="en-GB"/>
              <a:t> </a:t>
            </a:r>
            <a:r>
              <a:rPr lang="en-GB" sz="1800" b="0" i="0" u="none" strike="noStrike">
                <a:solidFill>
                  <a:srgbClr val="000000"/>
                </a:solidFill>
                <a:effectLst/>
                <a:latin typeface="Calibri" panose="020F0502020204030204" pitchFamily="34" charset="0"/>
              </a:rPr>
              <a:t>1925</a:t>
            </a:r>
          </a:p>
          <a:p>
            <a:r>
              <a:rPr lang="en-GB"/>
              <a:t> </a:t>
            </a:r>
            <a:r>
              <a:rPr lang="en-GB" sz="1800" b="0" i="0" u="none" strike="noStrike">
                <a:solidFill>
                  <a:srgbClr val="000000"/>
                </a:solidFill>
                <a:effectLst/>
                <a:latin typeface="Calibri" panose="020F0502020204030204" pitchFamily="34" charset="0"/>
              </a:rPr>
              <a:t>55-64</a:t>
            </a:r>
            <a:r>
              <a:rPr lang="en-GB"/>
              <a:t> </a:t>
            </a:r>
            <a:r>
              <a:rPr lang="en-GB" sz="1800" b="0" i="0" u="none" strike="noStrike">
                <a:solidFill>
                  <a:srgbClr val="000000"/>
                </a:solidFill>
                <a:effectLst/>
                <a:latin typeface="Calibri" panose="020F0502020204030204" pitchFamily="34" charset="0"/>
              </a:rPr>
              <a:t>1189</a:t>
            </a:r>
          </a:p>
          <a:p>
            <a:r>
              <a:rPr lang="en-GB"/>
              <a:t> </a:t>
            </a:r>
            <a:r>
              <a:rPr lang="en-GB" sz="1800" b="0" i="0" u="none" strike="noStrike">
                <a:solidFill>
                  <a:srgbClr val="000000"/>
                </a:solidFill>
                <a:effectLst/>
                <a:latin typeface="Calibri" panose="020F0502020204030204" pitchFamily="34" charset="0"/>
              </a:rPr>
              <a:t>65+</a:t>
            </a:r>
            <a:r>
              <a:rPr lang="en-GB"/>
              <a:t> </a:t>
            </a:r>
            <a:r>
              <a:rPr lang="en-GB" sz="1800" b="0" i="0" u="none" strike="noStrike">
                <a:solidFill>
                  <a:srgbClr val="000000"/>
                </a:solidFill>
                <a:effectLst/>
                <a:latin typeface="Calibri" panose="020F0502020204030204" pitchFamily="34" charset="0"/>
              </a:rPr>
              <a:t>346</a:t>
            </a:r>
            <a:r>
              <a:rPr lang="en-GB"/>
              <a:t> </a:t>
            </a:r>
          </a:p>
          <a:p>
            <a:endParaRPr lang="en-GB"/>
          </a:p>
        </p:txBody>
      </p:sp>
      <p:sp>
        <p:nvSpPr>
          <p:cNvPr id="4" name="Slide Number Placeholder 3"/>
          <p:cNvSpPr>
            <a:spLocks noGrp="1"/>
          </p:cNvSpPr>
          <p:nvPr>
            <p:ph type="sldNum" sz="quarter" idx="5"/>
          </p:nvPr>
        </p:nvSpPr>
        <p:spPr/>
        <p:txBody>
          <a:bodyPr/>
          <a:lstStyle/>
          <a:p>
            <a:fld id="{599E7451-FF41-42B4-BD61-D003B0B1C2A9}" type="slidenum">
              <a:rPr lang="en-GB" smtClean="0"/>
              <a:t>24</a:t>
            </a:fld>
            <a:endParaRPr lang="en-GB"/>
          </a:p>
        </p:txBody>
      </p:sp>
    </p:spTree>
    <p:extLst>
      <p:ext uri="{BB962C8B-B14F-4D97-AF65-F5344CB8AC3E}">
        <p14:creationId xmlns:p14="http://schemas.microsoft.com/office/powerpoint/2010/main" val="3773506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a:t>
            </a:r>
            <a:r>
              <a:rPr lang="en-GB" sz="1800" b="0" i="0" u="none" strike="noStrike">
                <a:solidFill>
                  <a:srgbClr val="000000"/>
                </a:solidFill>
                <a:effectLst/>
                <a:latin typeface="Calibri" panose="020F0502020204030204" pitchFamily="34" charset="0"/>
              </a:rPr>
              <a:t>People</a:t>
            </a:r>
            <a:r>
              <a:rPr lang="en-GB"/>
              <a:t> </a:t>
            </a:r>
            <a:r>
              <a:rPr lang="en-GB" sz="1800" b="0" i="0" u="none" strike="noStrike">
                <a:solidFill>
                  <a:srgbClr val="000000"/>
                </a:solidFill>
                <a:effectLst/>
                <a:latin typeface="Calibri" panose="020F0502020204030204" pitchFamily="34" charset="0"/>
              </a:rPr>
              <a:t>Friend</a:t>
            </a:r>
            <a:r>
              <a:rPr lang="en-GB"/>
              <a:t> </a:t>
            </a:r>
            <a:r>
              <a:rPr lang="en-GB" sz="1800" b="0" i="0" u="none" strike="noStrike">
                <a:solidFill>
                  <a:srgbClr val="000000"/>
                </a:solidFill>
                <a:effectLst/>
                <a:latin typeface="Calibri" panose="020F0502020204030204" pitchFamily="34" charset="0"/>
              </a:rPr>
              <a:t>1024</a:t>
            </a:r>
            <a:r>
              <a:rPr lang="en-GB"/>
              <a:t> </a:t>
            </a:r>
          </a:p>
          <a:p>
            <a:r>
              <a:rPr lang="en-GB" sz="1800" b="0" i="0" u="none" strike="noStrike">
                <a:solidFill>
                  <a:srgbClr val="000000"/>
                </a:solidFill>
                <a:effectLst/>
                <a:latin typeface="Calibri" panose="020F0502020204030204" pitchFamily="34" charset="0"/>
              </a:rPr>
              <a:t>Parent</a:t>
            </a:r>
            <a:r>
              <a:rPr lang="en-GB"/>
              <a:t> </a:t>
            </a:r>
            <a:r>
              <a:rPr lang="en-GB" sz="1800" b="0" i="0" u="none" strike="noStrike">
                <a:solidFill>
                  <a:srgbClr val="000000"/>
                </a:solidFill>
                <a:effectLst/>
                <a:latin typeface="Calibri" panose="020F0502020204030204" pitchFamily="34" charset="0"/>
              </a:rPr>
              <a:t>900</a:t>
            </a:r>
            <a:r>
              <a:rPr lang="en-GB"/>
              <a:t> </a:t>
            </a:r>
          </a:p>
          <a:p>
            <a:r>
              <a:rPr lang="en-GB" sz="1800" b="0" i="0" u="none" strike="noStrike">
                <a:solidFill>
                  <a:srgbClr val="000000"/>
                </a:solidFill>
                <a:effectLst/>
                <a:latin typeface="Calibri" panose="020F0502020204030204" pitchFamily="34" charset="0"/>
              </a:rPr>
              <a:t>Sibling</a:t>
            </a:r>
            <a:r>
              <a:rPr lang="en-GB"/>
              <a:t> </a:t>
            </a:r>
            <a:r>
              <a:rPr lang="en-GB" sz="1800" b="0" i="0" u="none" strike="noStrike">
                <a:solidFill>
                  <a:srgbClr val="000000"/>
                </a:solidFill>
                <a:effectLst/>
                <a:latin typeface="Calibri" panose="020F0502020204030204" pitchFamily="34" charset="0"/>
              </a:rPr>
              <a:t>853</a:t>
            </a:r>
            <a:r>
              <a:rPr lang="en-GB"/>
              <a:t> </a:t>
            </a:r>
          </a:p>
          <a:p>
            <a:r>
              <a:rPr lang="en-GB" sz="1800" b="0" i="0" u="none" strike="noStrike">
                <a:solidFill>
                  <a:srgbClr val="000000"/>
                </a:solidFill>
                <a:effectLst/>
                <a:latin typeface="Calibri" panose="020F0502020204030204" pitchFamily="34" charset="0"/>
              </a:rPr>
              <a:t>Son/Daughter</a:t>
            </a:r>
            <a:r>
              <a:rPr lang="en-GB"/>
              <a:t> </a:t>
            </a:r>
            <a:r>
              <a:rPr lang="en-GB" sz="1800" b="0" i="0" u="none" strike="noStrike">
                <a:solidFill>
                  <a:srgbClr val="000000"/>
                </a:solidFill>
                <a:effectLst/>
                <a:latin typeface="Calibri" panose="020F0502020204030204" pitchFamily="34" charset="0"/>
              </a:rPr>
              <a:t>754</a:t>
            </a:r>
            <a:r>
              <a:rPr lang="en-GB"/>
              <a:t> </a:t>
            </a:r>
          </a:p>
          <a:p>
            <a:r>
              <a:rPr lang="en-GB" sz="1800" b="0" i="0" u="none" strike="noStrike">
                <a:solidFill>
                  <a:srgbClr val="000000"/>
                </a:solidFill>
                <a:effectLst/>
                <a:latin typeface="Calibri" panose="020F0502020204030204" pitchFamily="34" charset="0"/>
              </a:rPr>
              <a:t>Spouse/Partner</a:t>
            </a:r>
            <a:r>
              <a:rPr lang="en-GB"/>
              <a:t> </a:t>
            </a:r>
            <a:r>
              <a:rPr lang="en-GB" sz="1800" b="0" i="0" u="none" strike="noStrike">
                <a:solidFill>
                  <a:srgbClr val="000000"/>
                </a:solidFill>
                <a:effectLst/>
                <a:latin typeface="Calibri" panose="020F0502020204030204" pitchFamily="34" charset="0"/>
              </a:rPr>
              <a:t>658</a:t>
            </a:r>
            <a:r>
              <a:rPr lang="en-GB"/>
              <a:t> </a:t>
            </a:r>
          </a:p>
          <a:p>
            <a:r>
              <a:rPr lang="en-GB" sz="1800" b="0" i="0" u="none" strike="noStrike">
                <a:solidFill>
                  <a:srgbClr val="000000"/>
                </a:solidFill>
                <a:effectLst/>
                <a:latin typeface="Calibri" panose="020F0502020204030204" pitchFamily="34" charset="0"/>
              </a:rPr>
              <a:t>Second -degree relative</a:t>
            </a:r>
            <a:r>
              <a:rPr lang="en-GB"/>
              <a:t> </a:t>
            </a:r>
            <a:r>
              <a:rPr lang="en-GB" sz="1800" b="0" i="0" u="none" strike="noStrike">
                <a:solidFill>
                  <a:srgbClr val="000000"/>
                </a:solidFill>
                <a:effectLst/>
                <a:latin typeface="Calibri" panose="020F0502020204030204" pitchFamily="34" charset="0"/>
              </a:rPr>
              <a:t>503</a:t>
            </a:r>
            <a:r>
              <a:rPr lang="en-GB"/>
              <a:t> </a:t>
            </a:r>
          </a:p>
        </p:txBody>
      </p:sp>
      <p:sp>
        <p:nvSpPr>
          <p:cNvPr id="4" name="Slide Number Placeholder 3"/>
          <p:cNvSpPr>
            <a:spLocks noGrp="1"/>
          </p:cNvSpPr>
          <p:nvPr>
            <p:ph type="sldNum" sz="quarter" idx="5"/>
          </p:nvPr>
        </p:nvSpPr>
        <p:spPr/>
        <p:txBody>
          <a:bodyPr/>
          <a:lstStyle/>
          <a:p>
            <a:fld id="{C0255465-5363-449D-83F1-8F177AC616D0}" type="slidenum">
              <a:rPr lang="en-GB" smtClean="0"/>
              <a:t>25</a:t>
            </a:fld>
            <a:endParaRPr lang="en-GB"/>
          </a:p>
        </p:txBody>
      </p:sp>
    </p:spTree>
    <p:extLst>
      <p:ext uri="{BB962C8B-B14F-4D97-AF65-F5344CB8AC3E}">
        <p14:creationId xmlns:p14="http://schemas.microsoft.com/office/powerpoint/2010/main" val="1943167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numbers </a:t>
            </a:r>
          </a:p>
          <a:p>
            <a:r>
              <a:rPr lang="en-GB"/>
              <a:t>Major 4419</a:t>
            </a:r>
          </a:p>
          <a:p>
            <a:r>
              <a:rPr lang="en-GB"/>
              <a:t>Moderate 277</a:t>
            </a:r>
          </a:p>
          <a:p>
            <a:r>
              <a:rPr lang="en-GB"/>
              <a:t>Minor 1032</a:t>
            </a:r>
          </a:p>
          <a:p>
            <a:r>
              <a:rPr lang="en-GB"/>
              <a:t>None 20</a:t>
            </a:r>
          </a:p>
          <a:p>
            <a:endParaRPr lang="en-GB"/>
          </a:p>
        </p:txBody>
      </p:sp>
      <p:sp>
        <p:nvSpPr>
          <p:cNvPr id="4" name="Slide Number Placeholder 3"/>
          <p:cNvSpPr>
            <a:spLocks noGrp="1"/>
          </p:cNvSpPr>
          <p:nvPr>
            <p:ph type="sldNum" sz="quarter" idx="5"/>
          </p:nvPr>
        </p:nvSpPr>
        <p:spPr/>
        <p:txBody>
          <a:bodyPr/>
          <a:lstStyle/>
          <a:p>
            <a:fld id="{599E7451-FF41-42B4-BD61-D003B0B1C2A9}" type="slidenum">
              <a:rPr lang="en-GB" smtClean="0"/>
              <a:t>26</a:t>
            </a:fld>
            <a:endParaRPr lang="en-GB"/>
          </a:p>
        </p:txBody>
      </p:sp>
    </p:spTree>
    <p:extLst>
      <p:ext uri="{BB962C8B-B14F-4D97-AF65-F5344CB8AC3E}">
        <p14:creationId xmlns:p14="http://schemas.microsoft.com/office/powerpoint/2010/main" val="1537280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Focus on point three</a:t>
            </a:r>
          </a:p>
        </p:txBody>
      </p:sp>
      <p:sp>
        <p:nvSpPr>
          <p:cNvPr id="4" name="Slide Number Placeholder 3"/>
          <p:cNvSpPr>
            <a:spLocks noGrp="1"/>
          </p:cNvSpPr>
          <p:nvPr>
            <p:ph type="sldNum" sz="quarter" idx="5"/>
          </p:nvPr>
        </p:nvSpPr>
        <p:spPr/>
        <p:txBody>
          <a:bodyPr/>
          <a:lstStyle/>
          <a:p>
            <a:fld id="{C0255465-5363-449D-83F1-8F177AC616D0}" type="slidenum">
              <a:rPr lang="en-GB" smtClean="0"/>
              <a:t>27</a:t>
            </a:fld>
            <a:endParaRPr lang="en-GB"/>
          </a:p>
        </p:txBody>
      </p:sp>
    </p:spTree>
    <p:extLst>
      <p:ext uri="{BB962C8B-B14F-4D97-AF65-F5344CB8AC3E}">
        <p14:creationId xmlns:p14="http://schemas.microsoft.com/office/powerpoint/2010/main" val="1033715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28</a:t>
            </a:fld>
            <a:endParaRPr lang="en-GB"/>
          </a:p>
        </p:txBody>
      </p:sp>
    </p:spTree>
    <p:extLst>
      <p:ext uri="{BB962C8B-B14F-4D97-AF65-F5344CB8AC3E}">
        <p14:creationId xmlns:p14="http://schemas.microsoft.com/office/powerpoint/2010/main" val="329857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30</a:t>
            </a:fld>
            <a:endParaRPr lang="en-GB"/>
          </a:p>
        </p:txBody>
      </p:sp>
    </p:spTree>
    <p:extLst>
      <p:ext uri="{BB962C8B-B14F-4D97-AF65-F5344CB8AC3E}">
        <p14:creationId xmlns:p14="http://schemas.microsoft.com/office/powerpoint/2010/main" val="2471569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dirty="0"/>
              <a:t>Andy L comments </a:t>
            </a:r>
          </a:p>
          <a:p>
            <a:endParaRPr lang="en-GB" dirty="0"/>
          </a:p>
          <a:p>
            <a:r>
              <a:rPr lang="en-GB" dirty="0"/>
              <a:t>What is the purpose – often they can be stigmatised –  </a:t>
            </a:r>
          </a:p>
          <a:p>
            <a:endParaRPr lang="en-GB" dirty="0"/>
          </a:p>
          <a:p>
            <a:r>
              <a:rPr lang="en-GB" dirty="0"/>
              <a:t>My reflection – perhaps that’s why we mention them in this safe environment</a:t>
            </a:r>
          </a:p>
          <a:p>
            <a:endParaRPr lang="en-GB" dirty="0"/>
          </a:p>
          <a:p>
            <a:r>
              <a:rPr lang="en-GB" dirty="0"/>
              <a:t>Draw out that some / most of this can be stigmatising to the majority of people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F80456A-CA49-4F8D-9AE1-D3F8079B4F20}" type="slidenum">
              <a:rPr lang="en-GB" smtClean="0"/>
              <a:t>31</a:t>
            </a:fld>
            <a:endParaRPr lang="en-GB"/>
          </a:p>
        </p:txBody>
      </p:sp>
    </p:spTree>
    <p:extLst>
      <p:ext uri="{BB962C8B-B14F-4D97-AF65-F5344CB8AC3E}">
        <p14:creationId xmlns:p14="http://schemas.microsoft.com/office/powerpoint/2010/main" val="10786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endParaRPr lang="en-GB">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609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sz="1800" b="0" i="0" u="none" strike="noStrike" baseline="0">
                <a:solidFill>
                  <a:srgbClr val="000000"/>
                </a:solidFill>
                <a:latin typeface="Calibri" panose="020F0502020204030204" pitchFamily="34" charset="0"/>
              </a:rPr>
              <a:t>Lucid thinking and higher levels of emotional wellbeing </a:t>
            </a:r>
          </a:p>
          <a:p>
            <a:r>
              <a:rPr lang="en-GB" sz="1800" b="0" i="0" u="none" strike="noStrike" baseline="0">
                <a:solidFill>
                  <a:srgbClr val="000000"/>
                </a:solidFill>
                <a:latin typeface="Calibri" panose="020F0502020204030204" pitchFamily="34" charset="0"/>
              </a:rPr>
              <a:t>Breadth of problem-solving capacity </a:t>
            </a:r>
          </a:p>
          <a:p>
            <a:endParaRPr lang="en-GB" sz="1800" b="0" i="0" u="none" strike="noStrike" baseline="0">
              <a:solidFill>
                <a:srgbClr val="000000"/>
              </a:solidFill>
              <a:latin typeface="Calibri" panose="020F0502020204030204" pitchFamily="34" charset="0"/>
            </a:endParaRPr>
          </a:p>
          <a:p>
            <a:endParaRPr lang="en-GB" sz="1800" b="0" i="0" u="none" strike="noStrike" baseline="0">
              <a:solidFill>
                <a:srgbClr val="000000"/>
              </a:solidFill>
              <a:latin typeface="Calibri" panose="020F0502020204030204" pitchFamily="34" charset="0"/>
            </a:endParaRPr>
          </a:p>
          <a:p>
            <a:r>
              <a:rPr lang="en-GB" sz="1800" b="0" i="0" u="none" strike="noStrike" baseline="0">
                <a:solidFill>
                  <a:srgbClr val="000000"/>
                </a:solidFill>
                <a:latin typeface="Calibri" panose="020F0502020204030204" pitchFamily="34" charset="0"/>
              </a:rPr>
              <a:t>Medium levels of distress leading to a crisis </a:t>
            </a:r>
          </a:p>
          <a:p>
            <a:r>
              <a:rPr lang="en-GB" sz="1800" b="0" i="0" u="none" strike="noStrike" baseline="0">
                <a:solidFill>
                  <a:srgbClr val="000000"/>
                </a:solidFill>
                <a:latin typeface="Calibri" panose="020F0502020204030204" pitchFamily="34" charset="0"/>
              </a:rPr>
              <a:t>Some problem-solving limitations </a:t>
            </a:r>
          </a:p>
          <a:p>
            <a:endParaRPr lang="en-GB" sz="1800" b="0" i="0" u="none" strike="noStrike" baseline="0">
              <a:solidFill>
                <a:srgbClr val="000000"/>
              </a:solidFill>
              <a:latin typeface="Calibri" panose="020F0502020204030204" pitchFamily="34" charset="0"/>
            </a:endParaRPr>
          </a:p>
          <a:p>
            <a:r>
              <a:rPr lang="en-GB" sz="1800" b="0" i="0" u="none" strike="noStrike" baseline="0">
                <a:solidFill>
                  <a:srgbClr val="000000"/>
                </a:solidFill>
                <a:latin typeface="Calibri" panose="020F0502020204030204" pitchFamily="34" charset="0"/>
              </a:rPr>
              <a:t>Suicidal crisis/severely reduced problem- solving capacity </a:t>
            </a:r>
          </a:p>
          <a:p>
            <a:endParaRPr lang="en-GB" sz="1800" b="0" i="0" u="none" strike="noStrike" baseline="0">
              <a:solidFill>
                <a:srgbClr val="000000"/>
              </a:solidFill>
              <a:latin typeface="Calibri" panose="020F0502020204030204" pitchFamily="34" charset="0"/>
            </a:endParaRPr>
          </a:p>
          <a:p>
            <a:endParaRPr lang="en-GB" sz="1800" b="0" i="0" u="none" strike="noStrike" baseline="0">
              <a:solidFill>
                <a:srgbClr val="000000"/>
              </a:solidFill>
              <a:latin typeface="Calibri" panose="020F0502020204030204" pitchFamily="34" charset="0"/>
            </a:endParaRPr>
          </a:p>
          <a:p>
            <a:endParaRPr lang="en-GB" sz="1800" b="0" i="0" u="none" strike="noStrike" baseline="0">
              <a:solidFill>
                <a:srgbClr val="000000"/>
              </a:solidFill>
              <a:latin typeface="Calibri" panose="020F0502020204030204" pitchFamily="34" charset="0"/>
            </a:endParaRPr>
          </a:p>
          <a:p>
            <a:r>
              <a:rPr lang="en-GB" sz="1800" b="0" i="0" u="none" strike="noStrike" baseline="0">
                <a:solidFill>
                  <a:srgbClr val="000000"/>
                </a:solidFill>
                <a:latin typeface="Calibri" panose="020F0502020204030204" pitchFamily="34" charset="0"/>
              </a:rPr>
              <a:t>However, in many instances, people indicating a level of suicidal thinking and feelings are not at an immediate risk level. </a:t>
            </a:r>
          </a:p>
          <a:p>
            <a:endParaRPr lang="en-GB" sz="1800" b="0" i="0" u="none" strike="noStrike" baseline="0">
              <a:solidFill>
                <a:srgbClr val="000000"/>
              </a:solidFill>
              <a:latin typeface="Calibri" panose="020F0502020204030204" pitchFamily="34" charset="0"/>
            </a:endParaRPr>
          </a:p>
          <a:p>
            <a:r>
              <a:rPr lang="en-GB" sz="1800" b="0" i="0" u="none" strike="noStrike" baseline="0">
                <a:solidFill>
                  <a:srgbClr val="000000"/>
                </a:solidFill>
                <a:latin typeface="Calibri" panose="020F0502020204030204" pitchFamily="34" charset="0"/>
              </a:rPr>
              <a:t>It is therefore important to understand what best routes there are to take when mitigating any risk present, </a:t>
            </a:r>
          </a:p>
          <a:p>
            <a:endParaRPr lang="en-GB" sz="1800" b="0" i="0" u="none" strike="noStrike" baseline="0">
              <a:solidFill>
                <a:srgbClr val="000000"/>
              </a:solidFill>
              <a:latin typeface="Calibri" panose="020F0502020204030204" pitchFamily="34" charset="0"/>
            </a:endParaRPr>
          </a:p>
          <a:p>
            <a:r>
              <a:rPr lang="en-GB" sz="1800" b="0" i="0" u="none" strike="noStrike" baseline="0">
                <a:solidFill>
                  <a:srgbClr val="000000"/>
                </a:solidFill>
                <a:latin typeface="Calibri" panose="020F0502020204030204" pitchFamily="34" charset="0"/>
              </a:rPr>
              <a:t>Part of having suicidal thoughts and feelings is that one’s thinking can be impaired and thus, one’s problem-solving skills can become limited. The more a situation is perceived as a crisis, and the more suicidal someone becomes, the more limited their problem-solving skills will become, up until a point when there is only one option left of escaping the terrible situation someone feels they are in, and that is suicide. </a:t>
            </a:r>
          </a:p>
          <a:p>
            <a:endParaRPr lang="en-GB" sz="1800" b="0" i="0" u="none" strike="noStrike" baseline="0">
              <a:solidFill>
                <a:srgbClr val="000000"/>
              </a:solidFill>
              <a:latin typeface="Calibri" panose="020F0502020204030204" pitchFamily="34" charset="0"/>
            </a:endParaRPr>
          </a:p>
          <a:p>
            <a:r>
              <a:rPr lang="en-GB" sz="1800" b="0" i="0" u="none" strike="noStrike" baseline="0">
                <a:solidFill>
                  <a:srgbClr val="000000"/>
                </a:solidFill>
                <a:latin typeface="Calibri" panose="020F0502020204030204" pitchFamily="34" charset="0"/>
              </a:rPr>
              <a:t>The aim of the rest of the call is therefore to deal with the client’s query and concerns in a supportive and structured manner. In helping them play a part is solving their problem, in a realistic manner. You are then increasing their problem-solving capacities and steadily reducing the level of suicidal risk that is present.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0B65D-B492-0349-8409-04795D074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15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Using </a:t>
            </a:r>
            <a:r>
              <a:rPr lang="en-GB" sz="1800" b="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PP22: </a:t>
            </a:r>
            <a:r>
              <a:rPr lang="en-GB" sz="180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the BV/Helpline Volunteer/staff member works out the immediacy of risk by identifying what means are acceptable (how?) – usually one or two methods can be named by the client (</a:t>
            </a:r>
            <a:r>
              <a:rPr lang="en-GB" sz="180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eg</a:t>
            </a:r>
            <a:r>
              <a:rPr lang="en-GB" sz="180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stash of tablets, kitchen knife).  Then they find out whether they have the means available.  Go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00000A"/>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Handout 12: Establishing immediacy of risk</a:t>
            </a:r>
            <a:r>
              <a:rPr lang="en-GB" sz="180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outlining all the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00000A"/>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GB"/>
          </a:p>
          <a:p>
            <a:endParaRPr lang="en-GB"/>
          </a:p>
          <a:p>
            <a:r>
              <a:rPr lang="en-GB" sz="1800">
                <a:effectLst/>
                <a:latin typeface="Calibri,Bold"/>
              </a:rPr>
              <a:t>Establishing immediacy of risk Handout 12 </a:t>
            </a:r>
          </a:p>
          <a:p>
            <a:endParaRPr lang="en-GB"/>
          </a:p>
          <a:p>
            <a:r>
              <a:rPr lang="en-GB" sz="1800">
                <a:effectLst/>
                <a:latin typeface="Calibri" panose="020F0502020204030204" pitchFamily="34" charset="0"/>
              </a:rPr>
              <a:t>If a client does indicate that they are feeling suicidal, and has expressed what plans they have to carry out an attempt, the next step is to undertake what is called ‘The A Test’: </a:t>
            </a:r>
          </a:p>
          <a:p>
            <a:endParaRPr lang="en-GB"/>
          </a:p>
          <a:p>
            <a:pPr>
              <a:buFont typeface="Arial" panose="020B0604020202020204" pitchFamily="34" charset="0"/>
              <a:buChar char="•"/>
            </a:pPr>
            <a:r>
              <a:rPr lang="en-GB" sz="1800">
                <a:effectLst/>
                <a:latin typeface="Symbol" pitchFamily="2" charset="2"/>
              </a:rPr>
              <a:t>  </a:t>
            </a:r>
            <a:r>
              <a:rPr lang="en-GB" sz="1800">
                <a:effectLst/>
                <a:latin typeface="Calibri,Bold"/>
              </a:rPr>
              <a:t>Acceptable – </a:t>
            </a:r>
            <a:r>
              <a:rPr lang="en-GB" sz="1800">
                <a:effectLst/>
                <a:latin typeface="Calibri" panose="020F0502020204030204" pitchFamily="34" charset="0"/>
              </a:rPr>
              <a:t>What means are acceptable to them contemplating suicide? Generally people tend to opt for one or two preferred means (</a:t>
            </a:r>
            <a:r>
              <a:rPr lang="en-GB" sz="1800" err="1">
                <a:effectLst/>
                <a:latin typeface="Calibri" panose="020F0502020204030204" pitchFamily="34" charset="0"/>
              </a:rPr>
              <a:t>eg</a:t>
            </a:r>
            <a:r>
              <a:rPr lang="en-GB" sz="1800">
                <a:effectLst/>
                <a:latin typeface="Calibri" panose="020F0502020204030204" pitchFamily="34" charset="0"/>
              </a:rPr>
              <a:t> hanging, poisoning, jumping). </a:t>
            </a:r>
          </a:p>
          <a:p>
            <a:pPr>
              <a:buFont typeface="Arial" panose="020B0604020202020204" pitchFamily="34" charset="0"/>
              <a:buChar char="•"/>
            </a:pPr>
            <a:endParaRPr lang="en-GB">
              <a:effectLst/>
            </a:endParaRPr>
          </a:p>
          <a:p>
            <a:pPr>
              <a:buFont typeface="Arial" panose="020B0604020202020204" pitchFamily="34" charset="0"/>
              <a:buChar char="•"/>
            </a:pPr>
            <a:r>
              <a:rPr lang="en-GB" sz="1800">
                <a:effectLst/>
                <a:latin typeface="Symbol" pitchFamily="2" charset="2"/>
              </a:rPr>
              <a:t>  </a:t>
            </a:r>
            <a:r>
              <a:rPr lang="en-GB" sz="1800">
                <a:effectLst/>
                <a:latin typeface="Calibri,Bold"/>
              </a:rPr>
              <a:t>Available – </a:t>
            </a:r>
            <a:r>
              <a:rPr lang="en-GB" sz="1800">
                <a:effectLst/>
                <a:latin typeface="Calibri" panose="020F0502020204030204" pitchFamily="34" charset="0"/>
              </a:rPr>
              <a:t>This is establishing if the preferred means are available to the client. Some means are more available to the general public than others (for instance, it is usually easier for many people to obtain medication than a firearm). </a:t>
            </a:r>
          </a:p>
          <a:p>
            <a:pPr>
              <a:buFont typeface="Arial" panose="020B0604020202020204" pitchFamily="34" charset="0"/>
              <a:buChar char="•"/>
            </a:pPr>
            <a:endParaRPr lang="en-GB">
              <a:effectLst/>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0B65D-B492-0349-8409-04795D074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65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dirty="0"/>
              <a:t>Video is 7.5 minutes</a:t>
            </a:r>
          </a:p>
          <a:p>
            <a:endParaRPr lang="en-GB" dirty="0"/>
          </a:p>
          <a:p>
            <a:endParaRPr lang="en-GB" dirty="0"/>
          </a:p>
          <a:p>
            <a:r>
              <a:rPr lang="en-GB" dirty="0"/>
              <a:t>https://</a:t>
            </a:r>
            <a:r>
              <a:rPr lang="en-GB" dirty="0" err="1"/>
              <a:t>vimeo.com</a:t>
            </a:r>
            <a:r>
              <a:rPr lang="en-GB" dirty="0"/>
              <a:t>/user207261572/</a:t>
            </a:r>
            <a:r>
              <a:rPr lang="en-GB" dirty="0" err="1"/>
              <a:t>jumped?share</a:t>
            </a:r>
            <a:r>
              <a:rPr lang="en-GB" dirty="0"/>
              <a:t>=copy</a:t>
            </a:r>
          </a:p>
          <a:p>
            <a:endParaRPr lang="en-GB" dirty="0"/>
          </a:p>
          <a:p>
            <a:endParaRPr lang="en-GB" dirty="0"/>
          </a:p>
        </p:txBody>
      </p:sp>
      <p:sp>
        <p:nvSpPr>
          <p:cNvPr id="4" name="Slide Number Placeholder 3"/>
          <p:cNvSpPr>
            <a:spLocks noGrp="1"/>
          </p:cNvSpPr>
          <p:nvPr>
            <p:ph type="sldNum" sz="quarter" idx="5"/>
          </p:nvPr>
        </p:nvSpPr>
        <p:spPr/>
        <p:txBody>
          <a:bodyPr/>
          <a:lstStyle/>
          <a:p>
            <a:fld id="{599E7451-FF41-42B4-BD61-D003B0B1C2A9}" type="slidenum">
              <a:rPr lang="en-GB" smtClean="0"/>
              <a:t>34</a:t>
            </a:fld>
            <a:endParaRPr lang="en-GB"/>
          </a:p>
        </p:txBody>
      </p:sp>
    </p:spTree>
    <p:extLst>
      <p:ext uri="{BB962C8B-B14F-4D97-AF65-F5344CB8AC3E}">
        <p14:creationId xmlns:p14="http://schemas.microsoft.com/office/powerpoint/2010/main" val="1993714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a:t>Andy L comments folded in</a:t>
            </a:r>
          </a:p>
          <a:p>
            <a:endParaRPr lang="en-GB"/>
          </a:p>
          <a:p>
            <a:endParaRPr lang="en-GB"/>
          </a:p>
          <a:p>
            <a:r>
              <a:rPr lang="en-GB"/>
              <a:t>As a GFA we focus on the signs of concern and the risks the client is facing</a:t>
            </a:r>
          </a:p>
          <a:p>
            <a:endParaRPr lang="en-GB"/>
          </a:p>
          <a:p>
            <a:r>
              <a:rPr lang="en-GB"/>
              <a:t>As a GFA what help can we make sure they can access, how soon, to help them stay safe.</a:t>
            </a:r>
          </a:p>
          <a:p>
            <a:endParaRPr lang="en-GB"/>
          </a:p>
          <a:p>
            <a:r>
              <a:rPr lang="en-GB"/>
              <a:t>If during a session they are not “safe to leave” what we do then is (most likely) call upon alternative services or emergency services.</a:t>
            </a:r>
          </a:p>
          <a:p>
            <a:endParaRPr lang="en-GB"/>
          </a:p>
          <a:p>
            <a:r>
              <a:rPr lang="en-GB"/>
              <a:t>This slide is awareness rising</a:t>
            </a:r>
          </a:p>
          <a:p>
            <a:endParaRPr lang="en-GB"/>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A1959-8F06-49B1-8833-C24F3E56B4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910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sz="1200" b="1" i="0" u="none" strike="noStrike" baseline="0">
                <a:solidFill>
                  <a:srgbClr val="000000"/>
                </a:solidFill>
                <a:latin typeface="Calibri" panose="020F0502020204030204" pitchFamily="34" charset="0"/>
              </a:rPr>
              <a:t>Mitigate risk </a:t>
            </a:r>
            <a:r>
              <a:rPr lang="en-GB" sz="1200" b="0" i="0" u="none" strike="noStrike" baseline="0">
                <a:solidFill>
                  <a:srgbClr val="000000"/>
                </a:solidFill>
                <a:latin typeface="Calibri" panose="020F0502020204030204" pitchFamily="34" charset="0"/>
              </a:rPr>
              <a:t>	</a:t>
            </a:r>
          </a:p>
          <a:p>
            <a:endParaRPr lang="en-GB" sz="1200" b="0" i="0" u="none" strike="noStrike" baseline="0">
              <a:latin typeface="Calibri" panose="020F0502020204030204" pitchFamily="34" charset="0"/>
            </a:endParaRPr>
          </a:p>
          <a:p>
            <a:r>
              <a:rPr lang="en-GB" sz="1200" b="0" i="0" u="none" strike="noStrike" baseline="0">
                <a:solidFill>
                  <a:srgbClr val="000009"/>
                </a:solidFill>
                <a:latin typeface="Calibri" panose="020F0502020204030204" pitchFamily="34" charset="0"/>
              </a:rPr>
              <a:t>Question further about risk – what is supporting them and what is keeping them safe (for example, dependents such as children, grandchildren or a pet). 	</a:t>
            </a:r>
          </a:p>
          <a:p>
            <a:endParaRPr lang="en-GB" sz="1200" b="0" i="0" u="none" strike="noStrike" baseline="0">
              <a:solidFill>
                <a:srgbClr val="000009"/>
              </a:solidFill>
              <a:latin typeface="Calibri" panose="020F0502020204030204" pitchFamily="34" charset="0"/>
            </a:endParaRPr>
          </a:p>
          <a:p>
            <a:endParaRPr lang="en-GB" sz="1200" b="0" i="0" u="none" strike="noStrike" baseline="0">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AF80456A-CA49-4F8D-9AE1-D3F8079B4F20}" type="slidenum">
              <a:rPr lang="en-GB" smtClean="0"/>
              <a:t>36</a:t>
            </a:fld>
            <a:endParaRPr lang="en-GB"/>
          </a:p>
        </p:txBody>
      </p:sp>
    </p:spTree>
    <p:extLst>
      <p:ext uri="{BB962C8B-B14F-4D97-AF65-F5344CB8AC3E}">
        <p14:creationId xmlns:p14="http://schemas.microsoft.com/office/powerpoint/2010/main" val="660320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pPr>
              <a:lnSpc>
                <a:spcPct val="150000"/>
              </a:lnSpc>
              <a:spcAft>
                <a:spcPts val="800"/>
              </a:spcAft>
            </a:pPr>
            <a:r>
              <a:rPr lang="en-US" sz="1800">
                <a:solidFill>
                  <a:srgbClr val="00000A"/>
                </a:solidFill>
                <a:effectLst/>
                <a:latin typeface="Calibri" panose="020F0502020204030204" pitchFamily="34" charset="0"/>
                <a:ea typeface="Calibri" panose="020F0502020204030204" pitchFamily="34" charset="0"/>
                <a:cs typeface="Calibri" panose="020F0502020204030204" pitchFamily="34" charset="0"/>
              </a:rPr>
              <a:t>Responding proactively and confidently - participants can make use of the following models to help them remember how to respond.</a:t>
            </a:r>
            <a:endParaRPr lang="en-GB"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a:solidFill>
                  <a:srgbClr val="00000A"/>
                </a:solidFill>
                <a:effectLst/>
                <a:latin typeface="Calibri" panose="020F0502020204030204" pitchFamily="34" charset="0"/>
                <a:ea typeface="Calibri" panose="020F0502020204030204" pitchFamily="34" charset="0"/>
                <a:cs typeface="Calibri" panose="020F0502020204030204" pitchFamily="34" charset="0"/>
              </a:rPr>
              <a:t>Talk through each of the steps covered in</a:t>
            </a:r>
            <a:r>
              <a:rPr lang="en-US" sz="1800" b="1">
                <a:solidFill>
                  <a:srgbClr val="00000A"/>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50000"/>
              </a:lnSpc>
              <a:spcAft>
                <a:spcPts val="800"/>
              </a:spcAft>
            </a:pPr>
            <a:endParaRPr lang="en-US" sz="1800" b="1">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US" sz="1800" b="1">
                <a:solidFill>
                  <a:srgbClr val="00000A"/>
                </a:solidFill>
                <a:effectLst/>
                <a:latin typeface="Calibri" panose="020F0502020204030204" pitchFamily="34" charset="0"/>
                <a:ea typeface="Calibri" panose="020F0502020204030204" pitchFamily="34" charset="0"/>
                <a:cs typeface="Calibri" panose="020F0502020204030204" pitchFamily="34" charset="0"/>
              </a:rPr>
              <a:t>PP6: BLAKE model</a:t>
            </a:r>
            <a:r>
              <a:rPr lang="en-US" sz="1800">
                <a:solidFill>
                  <a:srgbClr val="00000A"/>
                </a:solidFill>
                <a:effectLst/>
                <a:latin typeface="Calibri" panose="020F0502020204030204" pitchFamily="34" charset="0"/>
                <a:ea typeface="Calibri" panose="020F0502020204030204" pitchFamily="34" charset="0"/>
                <a:cs typeface="Calibri" panose="020F0502020204030204" pitchFamily="34" charset="0"/>
              </a:rPr>
              <a:t>;</a:t>
            </a:r>
            <a:r>
              <a:rPr lang="en-US" sz="1800" b="1">
                <a:solidFill>
                  <a:srgbClr val="00000A"/>
                </a:solidFill>
                <a:effectLst/>
                <a:latin typeface="Calibri" panose="020F0502020204030204" pitchFamily="34" charset="0"/>
                <a:ea typeface="Calibri" panose="020F0502020204030204" pitchFamily="34" charset="0"/>
                <a:cs typeface="Calibri" panose="020F0502020204030204" pitchFamily="34" charset="0"/>
              </a:rPr>
              <a:t> PP7: ASIST model</a:t>
            </a:r>
            <a:r>
              <a:rPr lang="en-US" sz="1800">
                <a:solidFill>
                  <a:srgbClr val="00000A"/>
                </a:solidFill>
                <a:effectLst/>
                <a:latin typeface="Calibri" panose="020F0502020204030204" pitchFamily="34" charset="0"/>
                <a:ea typeface="Calibri" panose="020F0502020204030204" pitchFamily="34" charset="0"/>
                <a:cs typeface="Calibri" panose="020F0502020204030204" pitchFamily="34" charset="0"/>
              </a:rPr>
              <a:t>;</a:t>
            </a:r>
            <a:r>
              <a:rPr lang="en-US" sz="1800" b="1">
                <a:solidFill>
                  <a:srgbClr val="00000A"/>
                </a:solidFill>
                <a:effectLst/>
                <a:latin typeface="Calibri" panose="020F0502020204030204" pitchFamily="34" charset="0"/>
                <a:ea typeface="Calibri" panose="020F0502020204030204" pitchFamily="34" charset="0"/>
                <a:cs typeface="Calibri" panose="020F0502020204030204" pitchFamily="34" charset="0"/>
              </a:rPr>
              <a:t> PP8: STORM model</a:t>
            </a:r>
            <a:r>
              <a:rPr lang="en-US" sz="1800">
                <a:solidFill>
                  <a:srgbClr val="00000A"/>
                </a:solidFill>
                <a:effectLst/>
                <a:latin typeface="Calibri" panose="020F0502020204030204" pitchFamily="34" charset="0"/>
                <a:ea typeface="Calibri" panose="020F0502020204030204" pitchFamily="34" charset="0"/>
                <a:cs typeface="Calibri" panose="020F0502020204030204" pitchFamily="34" charset="0"/>
              </a:rPr>
              <a:t>.  BLAKE helps us regulate how to react, and then how to respond.  </a:t>
            </a:r>
            <a:endParaRPr lang="en-US" sz="1800" b="1">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US" sz="1800" b="1">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Handout 6: </a:t>
            </a:r>
            <a:r>
              <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Models to help when connecting with a Suicidal Client.</a:t>
            </a:r>
          </a:p>
          <a:p>
            <a:pPr>
              <a:lnSpc>
                <a:spcPct val="150000"/>
              </a:lnSpc>
              <a:spcAft>
                <a:spcPts val="800"/>
              </a:spcAft>
            </a:pPr>
            <a:endPar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https://www.abi.org.uk/products-and-issues/lts-public/issues-in-long-term-savings/vulnerability-guide/case-study-4/</a:t>
            </a:r>
          </a:p>
          <a:p>
            <a:pPr>
              <a:lnSpc>
                <a:spcPct val="150000"/>
              </a:lnSpc>
              <a:spcAft>
                <a:spcPts val="800"/>
              </a:spcAft>
            </a:pPr>
            <a:endPar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Bold"/>
              </a:rPr>
              <a:t>BLAKE </a:t>
            </a:r>
            <a:endParaRPr lang="en-GB" sz="2800"/>
          </a:p>
          <a:p>
            <a:r>
              <a:rPr lang="en-GB" sz="1800">
                <a:effectLst/>
                <a:latin typeface="Calibri" panose="020F0502020204030204" pitchFamily="34" charset="0"/>
              </a:rPr>
              <a:t>Use the mnemonic </a:t>
            </a:r>
            <a:r>
              <a:rPr lang="en-GB" sz="1800">
                <a:effectLst/>
                <a:latin typeface="Calibri,Bold"/>
              </a:rPr>
              <a:t>BLAKE </a:t>
            </a:r>
            <a:r>
              <a:rPr lang="en-GB" sz="1800">
                <a:effectLst/>
                <a:latin typeface="Calibri" panose="020F0502020204030204" pitchFamily="34" charset="0"/>
              </a:rPr>
              <a:t>as a simple protocol to regulate initially how you react to a distressing call, and then respond to the client so as to promote a beneficial engagement. This practical model takes you through a process with a client from beginning to end. Self-care is highlighted. Taking a breath at the beginning of the call can have a profoundly positive effect on your ability to listen and think clearly afterwards. This model recommends finding out the exact location of the client. There is a determination of risk; </a:t>
            </a:r>
            <a:r>
              <a:rPr lang="en-GB" sz="1800">
                <a:effectLst/>
                <a:latin typeface="Calibri,Italic"/>
              </a:rPr>
              <a:t>very high </a:t>
            </a:r>
            <a:r>
              <a:rPr lang="en-GB" sz="1800">
                <a:effectLst/>
                <a:latin typeface="Calibri" panose="020F0502020204030204" pitchFamily="34" charset="0"/>
              </a:rPr>
              <a:t>and </a:t>
            </a:r>
            <a:r>
              <a:rPr lang="en-GB" sz="1800">
                <a:effectLst/>
                <a:latin typeface="Calibri,Italic"/>
              </a:rPr>
              <a:t>high risk </a:t>
            </a:r>
            <a:r>
              <a:rPr lang="en-GB" sz="1800">
                <a:effectLst/>
                <a:latin typeface="Calibri" panose="020F0502020204030204" pitchFamily="34" charset="0"/>
              </a:rPr>
              <a:t>being associated with specificity of a suicide plan, a clear intent to die, evident self-harm and an inability to respond from the client. </a:t>
            </a:r>
          </a:p>
          <a:p>
            <a:endParaRPr lang="en-GB" sz="2800"/>
          </a:p>
          <a:p>
            <a:r>
              <a:rPr lang="en-GB" sz="1800">
                <a:effectLst/>
                <a:latin typeface="Calibri,Bold"/>
              </a:rPr>
              <a:t>Breathe </a:t>
            </a:r>
            <a:r>
              <a:rPr lang="en-GB" sz="1800">
                <a:effectLst/>
                <a:latin typeface="Calibri" panose="020F0502020204030204" pitchFamily="34" charset="0"/>
              </a:rPr>
              <a:t>– </a:t>
            </a:r>
            <a:r>
              <a:rPr lang="en-GB" sz="2800" b="0" i="0">
                <a:solidFill>
                  <a:srgbClr val="231F20"/>
                </a:solidFill>
                <a:effectLst/>
                <a:latin typeface="Arial" panose="020B0604020202020204" pitchFamily="34" charset="0"/>
              </a:rPr>
              <a:t> it can be scary to hear something like this, so take a moment to simply breathe and focus your thoughts. You can do this by acknowledging what the customer has said: “I’m so sorry to hear you feel that way. How can we help?”</a:t>
            </a:r>
          </a:p>
          <a:p>
            <a:endParaRPr lang="en-GB" sz="2800" b="0" i="0">
              <a:solidFill>
                <a:srgbClr val="231F20"/>
              </a:solidFill>
              <a:effectLst/>
              <a:latin typeface="Arial" panose="020B0604020202020204" pitchFamily="34" charset="0"/>
            </a:endParaRPr>
          </a:p>
          <a:p>
            <a:r>
              <a:rPr lang="en-GB" sz="1800">
                <a:effectLst/>
                <a:latin typeface="Calibri,Bold"/>
              </a:rPr>
              <a:t>Listen </a:t>
            </a:r>
            <a:r>
              <a:rPr lang="en-GB" sz="1800">
                <a:effectLst/>
                <a:latin typeface="Calibri" panose="020F0502020204030204" pitchFamily="34" charset="0"/>
              </a:rPr>
              <a:t>– </a:t>
            </a:r>
            <a:r>
              <a:rPr lang="en-GB" sz="2800" b="0" i="0">
                <a:solidFill>
                  <a:srgbClr val="231F20"/>
                </a:solidFill>
                <a:effectLst/>
                <a:latin typeface="Arial" panose="020B0604020202020204" pitchFamily="34" charset="0"/>
              </a:rPr>
              <a:t>we always take what the customer has shared seriously, but we also always listen carefully so we can assess the imminent risk of harm. Listen to the customer using verbal nods and recapping key information to show your understanding.</a:t>
            </a:r>
          </a:p>
          <a:p>
            <a:endParaRPr lang="en-GB" sz="2800"/>
          </a:p>
          <a:p>
            <a:r>
              <a:rPr lang="en-GB" sz="1800">
                <a:effectLst/>
                <a:latin typeface="Calibri,Bold"/>
              </a:rPr>
              <a:t>Ask </a:t>
            </a:r>
            <a:r>
              <a:rPr lang="en-GB" sz="1800">
                <a:effectLst/>
                <a:latin typeface="Calibri" panose="020F0502020204030204" pitchFamily="34" charset="0"/>
              </a:rPr>
              <a:t>– </a:t>
            </a:r>
            <a:r>
              <a:rPr lang="en-GB" sz="2800" b="0" i="0">
                <a:solidFill>
                  <a:srgbClr val="231F20"/>
                </a:solidFill>
                <a:effectLst/>
                <a:latin typeface="Arial" panose="020B0604020202020204" pitchFamily="34" charset="0"/>
              </a:rPr>
              <a:t>listening is important, but where gaps continue to exist in your understanding about the current situation, you should ask questions to fill these. Example questions could include: “What has led to these feelings?” or “Have you spoken to anyone about how you are feeling?</a:t>
            </a:r>
            <a:r>
              <a:rPr lang="en-GB" sz="1800">
                <a:effectLst/>
                <a:latin typeface="Calibri" panose="020F0502020204030204" pitchFamily="34" charset="0"/>
              </a:rPr>
              <a:t>. </a:t>
            </a:r>
          </a:p>
          <a:p>
            <a:endParaRPr lang="en-GB" sz="2800"/>
          </a:p>
          <a:p>
            <a:r>
              <a:rPr lang="en-GB" sz="1800">
                <a:effectLst/>
                <a:latin typeface="Calibri,Bold"/>
              </a:rPr>
              <a:t>Keep safe </a:t>
            </a:r>
            <a:r>
              <a:rPr lang="en-GB" sz="1800">
                <a:effectLst/>
                <a:latin typeface="Calibri" panose="020F0502020204030204" pitchFamily="34" charset="0"/>
              </a:rPr>
              <a:t>- Based on your understanding of the situation, and also the Cruse Safeguarding Policy, the Emergency Services should be contacted if the client is at imminent risk of harm. They will assess the situation and make the decision as to the next step. During this, you may need to stay on the line to keep talking with them. Reassure them your primary concern is their safety. </a:t>
            </a:r>
          </a:p>
          <a:p>
            <a:endParaRPr lang="en-GB" sz="2800"/>
          </a:p>
          <a:p>
            <a:r>
              <a:rPr lang="en-GB" sz="1800">
                <a:effectLst/>
                <a:latin typeface="Calibri,Bold"/>
              </a:rPr>
              <a:t>End </a:t>
            </a:r>
            <a:r>
              <a:rPr lang="en-GB" sz="1800">
                <a:effectLst/>
                <a:latin typeface="Calibri" panose="020F0502020204030204" pitchFamily="34" charset="0"/>
              </a:rPr>
              <a:t>– Once the client’s safety has been addressed, if it is possible to do so, summarise what has been discussed and agreed, so that the call can end. </a:t>
            </a:r>
            <a:endParaRPr lang="en-GB" sz="2800"/>
          </a:p>
          <a:p>
            <a:pPr>
              <a:lnSpc>
                <a:spcPct val="150000"/>
              </a:lnSpc>
              <a:spcAft>
                <a:spcPts val="800"/>
              </a:spcAft>
            </a:pPr>
            <a:endPar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If time, initiate a discussion on where trainees see Cruse support on the continuum of informal support and formal support.  It is suggested callers/clients regard Cruse somewhere in between.  Cruse can offer something unique that friends/family/Samaritans/GP/mental health professionals may not.  Much of this is based on the person-</a:t>
            </a:r>
            <a:r>
              <a:rPr lang="en-US" sz="1800" err="1">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centred</a:t>
            </a:r>
            <a:r>
              <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 approach, the care which is provided recognizing the impact of bereavement and cumulative losses, the valuing of life and keeping the person safe.</a:t>
            </a:r>
          </a:p>
          <a:p>
            <a:pPr>
              <a:lnSpc>
                <a:spcPct val="150000"/>
              </a:lnSpc>
              <a:spcAft>
                <a:spcPts val="800"/>
              </a:spcAft>
            </a:pPr>
            <a:endParaRPr lang="en-U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Bold"/>
              </a:rPr>
              <a:t>Effects of hearing about suicidal thoughts and feelings </a:t>
            </a:r>
          </a:p>
          <a:p>
            <a:endParaRPr lang="en-GB" sz="1800">
              <a:effectLst/>
              <a:latin typeface="Calibri,Bold"/>
            </a:endParaRPr>
          </a:p>
          <a:p>
            <a:r>
              <a:rPr lang="en-GB" sz="1800">
                <a:effectLst/>
                <a:latin typeface="Calibri" panose="020F0502020204030204" pitchFamily="34" charset="0"/>
              </a:rPr>
              <a:t>We can experience all sorts of thoughts, feelings and bodily sensations when we hear someone talk about killing themselves. These commonly include: </a:t>
            </a:r>
            <a:endParaRPr lang="en-GB" sz="2800"/>
          </a:p>
          <a:p>
            <a:r>
              <a:rPr lang="en-GB" sz="1800">
                <a:effectLst/>
                <a:latin typeface="Calibri,Bold"/>
              </a:rPr>
              <a:t>Thoughts Feelings Sensations </a:t>
            </a:r>
            <a:endParaRPr lang="en-GB" sz="2800"/>
          </a:p>
          <a:p>
            <a:r>
              <a:rPr lang="en-GB" sz="1800">
                <a:effectLst/>
                <a:latin typeface="Calibri" panose="020F0502020204030204" pitchFamily="34" charset="0"/>
              </a:rPr>
              <a:t>“What do I do?”</a:t>
            </a:r>
            <a:br>
              <a:rPr lang="en-GB" sz="1800">
                <a:effectLst/>
                <a:latin typeface="Calibri" panose="020F0502020204030204" pitchFamily="34" charset="0"/>
              </a:rPr>
            </a:br>
            <a:r>
              <a:rPr lang="en-GB" sz="1800">
                <a:effectLst/>
                <a:latin typeface="Calibri" panose="020F0502020204030204" pitchFamily="34" charset="0"/>
              </a:rPr>
              <a:t>“What do I say?”</a:t>
            </a:r>
            <a:br>
              <a:rPr lang="en-GB" sz="1800">
                <a:effectLst/>
                <a:latin typeface="Calibri" panose="020F0502020204030204" pitchFamily="34" charset="0"/>
              </a:rPr>
            </a:br>
            <a:r>
              <a:rPr lang="en-GB" sz="1800">
                <a:effectLst/>
                <a:latin typeface="Calibri" panose="020F0502020204030204" pitchFamily="34" charset="0"/>
              </a:rPr>
              <a:t>“It will be my fault!”</a:t>
            </a:r>
            <a:br>
              <a:rPr lang="en-GB" sz="1800">
                <a:effectLst/>
                <a:latin typeface="Calibri" panose="020F0502020204030204" pitchFamily="34" charset="0"/>
              </a:rPr>
            </a:br>
            <a:r>
              <a:rPr lang="en-GB" sz="1800">
                <a:effectLst/>
                <a:latin typeface="Calibri" panose="020F0502020204030204" pitchFamily="34" charset="0"/>
              </a:rPr>
              <a:t>“I don’t know what to do” The absence of any thoughts </a:t>
            </a:r>
            <a:endParaRPr lang="en-GB" sz="2800">
              <a:effectLst/>
            </a:endParaRPr>
          </a:p>
          <a:p>
            <a:r>
              <a:rPr lang="en-GB" sz="1800">
                <a:effectLst/>
                <a:latin typeface="Calibri" panose="020F0502020204030204" pitchFamily="34" charset="0"/>
              </a:rPr>
              <a:t>Shock Panic Blankness Sadness Anger </a:t>
            </a:r>
            <a:endParaRPr lang="en-GB" sz="2800">
              <a:effectLst/>
            </a:endParaRPr>
          </a:p>
          <a:p>
            <a:r>
              <a:rPr lang="en-GB" sz="1800">
                <a:effectLst/>
                <a:latin typeface="Calibri" panose="020F0502020204030204" pitchFamily="34" charset="0"/>
              </a:rPr>
              <a:t>Rapid heart beat Dry mouth Inability to speak Numbness Trembling </a:t>
            </a:r>
            <a:endParaRPr lang="en-GB" sz="2800">
              <a:effectLst/>
            </a:endParaRPr>
          </a:p>
          <a:p>
            <a:r>
              <a:rPr lang="en-GB" sz="1800">
                <a:effectLst/>
                <a:latin typeface="Calibri" panose="020F0502020204030204" pitchFamily="34" charset="0"/>
              </a:rPr>
              <a:t>These all usually denote an entirely normal response to hearing something very distressing, and are reactions not to be concerned or self-accusatory about. They are part of our entirely human response to a very horrible situation – which is to </a:t>
            </a:r>
            <a:r>
              <a:rPr lang="en-GB" sz="1800">
                <a:effectLst/>
                <a:latin typeface="Calibri,Bold"/>
              </a:rPr>
              <a:t>avoid </a:t>
            </a:r>
            <a:r>
              <a:rPr lang="en-GB" sz="1800">
                <a:effectLst/>
                <a:latin typeface="Calibri" panose="020F0502020204030204" pitchFamily="34" charset="0"/>
              </a:rPr>
              <a:t>the situation. As humans, we broadly react in the following ways: </a:t>
            </a:r>
            <a:endParaRPr lang="en-GB" sz="2800"/>
          </a:p>
          <a:p>
            <a:r>
              <a:rPr lang="en-GB" sz="1800">
                <a:effectLst/>
                <a:latin typeface="Calibri" panose="020F0502020204030204" pitchFamily="34" charset="0"/>
              </a:rPr>
              <a:t>Positive situation - something we like and something we want to do </a:t>
            </a:r>
            <a:endParaRPr lang="en-GB" sz="2800"/>
          </a:p>
          <a:p>
            <a:r>
              <a:rPr lang="en-GB" sz="1800">
                <a:effectLst/>
                <a:latin typeface="Calibri" panose="020F0502020204030204" pitchFamily="34" charset="0"/>
              </a:rPr>
              <a:t>Negative situation - something we dislike or feel threatened about </a:t>
            </a:r>
            <a:endParaRPr lang="en-GB" sz="2800"/>
          </a:p>
          <a:p>
            <a:r>
              <a:rPr lang="en-GB" sz="1800">
                <a:effectLst/>
                <a:latin typeface="Calibri" panose="020F0502020204030204" pitchFamily="34" charset="0"/>
              </a:rPr>
              <a:t>Approach </a:t>
            </a:r>
            <a:endParaRPr lang="en-GB" sz="2800"/>
          </a:p>
          <a:p>
            <a:r>
              <a:rPr lang="en-GB" sz="1800">
                <a:effectLst/>
                <a:latin typeface="Calibri" panose="020F0502020204030204" pitchFamily="34" charset="0"/>
              </a:rPr>
              <a:t>Avoid </a:t>
            </a:r>
            <a:endParaRPr lang="en-GB" sz="2800"/>
          </a:p>
          <a:p>
            <a:r>
              <a:rPr lang="en-GB" sz="1800">
                <a:effectLst/>
                <a:latin typeface="Calibri" panose="020F0502020204030204" pitchFamily="34" charset="0"/>
              </a:rPr>
              <a:t>However, we can take control and help ourselves exercise choice when faced with either. This is the case when working with suicide. We can take steps to help ourselves that will then help us help other people. </a:t>
            </a:r>
            <a:endParaRPr lang="en-GB" sz="2800"/>
          </a:p>
          <a:p>
            <a:pPr>
              <a:lnSpc>
                <a:spcPct val="150000"/>
              </a:lnSpc>
              <a:spcAft>
                <a:spcPts val="800"/>
              </a:spcAft>
            </a:pPr>
            <a:endParaRPr lang="en-GB"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0B65D-B492-0349-8409-04795D074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962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vimeo.com</a:t>
            </a:r>
            <a:r>
              <a:rPr lang="en-GB" dirty="0"/>
              <a:t>/user207261572/</a:t>
            </a:r>
            <a:r>
              <a:rPr lang="en-GB" dirty="0" err="1"/>
              <a:t>stay?share</a:t>
            </a:r>
            <a:r>
              <a:rPr lang="en-GB"/>
              <a:t>=copy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Remind trainees – they could be the person that gets someone to stay</a:t>
            </a:r>
          </a:p>
          <a:p>
            <a:endParaRPr lang="en-GB" dirty="0"/>
          </a:p>
          <a:p>
            <a:endParaRPr lang="en-GB" dirty="0"/>
          </a:p>
          <a:p>
            <a:pPr algn="l"/>
            <a:endParaRPr lang="en-GB" sz="1800" dirty="0">
              <a:solidFill>
                <a:srgbClr val="000000"/>
              </a:solidFill>
              <a:latin typeface="Calibri" panose="020F0502020204030204" pitchFamily="34" charset="0"/>
            </a:endParaRPr>
          </a:p>
          <a:p>
            <a:r>
              <a:rPr lang="en-GB" sz="1800" b="1" dirty="0">
                <a:solidFill>
                  <a:srgbClr val="000009"/>
                </a:solidFill>
                <a:latin typeface="Calibri" panose="020F0502020204030204" pitchFamily="34" charset="0"/>
              </a:rPr>
              <a:t>Samaritans – telephone </a:t>
            </a:r>
            <a:r>
              <a:rPr lang="en-GB" sz="1800" dirty="0">
                <a:solidFill>
                  <a:srgbClr val="000009"/>
                </a:solidFill>
                <a:latin typeface="Calibri" panose="020F0502020204030204" pitchFamily="34" charset="0"/>
              </a:rPr>
              <a:t>116 123, text or chat </a:t>
            </a:r>
            <a:r>
              <a:rPr lang="en-GB" sz="1800" b="1" dirty="0">
                <a:solidFill>
                  <a:srgbClr val="000009"/>
                </a:solidFill>
                <a:latin typeface="Calibri" panose="020F0502020204030204" pitchFamily="34" charset="0"/>
              </a:rPr>
              <a:t>- </a:t>
            </a:r>
            <a:r>
              <a:rPr lang="en-GB" sz="1800" dirty="0">
                <a:solidFill>
                  <a:srgbClr val="0000FF"/>
                </a:solidFill>
                <a:latin typeface="Calibri" panose="020F0502020204030204" pitchFamily="34" charset="0"/>
              </a:rPr>
              <a:t>https://</a:t>
            </a:r>
            <a:r>
              <a:rPr lang="en-GB" sz="1800" dirty="0" err="1">
                <a:solidFill>
                  <a:srgbClr val="0000FF"/>
                </a:solidFill>
                <a:latin typeface="Calibri" panose="020F0502020204030204" pitchFamily="34" charset="0"/>
              </a:rPr>
              <a:t>samaritanshope.org</a:t>
            </a:r>
            <a:r>
              <a:rPr lang="en-GB" sz="1800" dirty="0">
                <a:solidFill>
                  <a:srgbClr val="0000FF"/>
                </a:solidFill>
                <a:latin typeface="Calibri" panose="020F0502020204030204" pitchFamily="34" charset="0"/>
              </a:rPr>
              <a:t>/ </a:t>
            </a:r>
          </a:p>
          <a:p>
            <a:r>
              <a:rPr lang="en-GB" sz="1800" dirty="0">
                <a:solidFill>
                  <a:srgbClr val="000009"/>
                </a:solidFill>
                <a:latin typeface="Calibri" panose="020F0502020204030204" pitchFamily="34" charset="0"/>
              </a:rPr>
              <a:t> </a:t>
            </a:r>
            <a:r>
              <a:rPr lang="en-GB" sz="1800" b="1" dirty="0">
                <a:solidFill>
                  <a:srgbClr val="000009"/>
                </a:solidFill>
                <a:latin typeface="Calibri" panose="020F0502020204030204" pitchFamily="34" charset="0"/>
              </a:rPr>
              <a:t>Papyrus </a:t>
            </a:r>
            <a:r>
              <a:rPr lang="en-GB" sz="1800" dirty="0">
                <a:solidFill>
                  <a:srgbClr val="000009"/>
                </a:solidFill>
                <a:latin typeface="Calibri" panose="020F0502020204030204" pitchFamily="34" charset="0"/>
              </a:rPr>
              <a:t>suicide prevention for under 35s 0800 068 41 41 </a:t>
            </a:r>
            <a:r>
              <a:rPr lang="en-GB" sz="1800" dirty="0">
                <a:solidFill>
                  <a:srgbClr val="0000FF"/>
                </a:solidFill>
                <a:latin typeface="Calibri" panose="020F0502020204030204" pitchFamily="34" charset="0"/>
              </a:rPr>
              <a:t>https://</a:t>
            </a:r>
            <a:r>
              <a:rPr lang="en-GB" sz="1800" dirty="0" err="1">
                <a:solidFill>
                  <a:srgbClr val="0000FF"/>
                </a:solidFill>
                <a:latin typeface="Calibri" panose="020F0502020204030204" pitchFamily="34" charset="0"/>
              </a:rPr>
              <a:t>www.papyrus-uk.org</a:t>
            </a:r>
            <a:r>
              <a:rPr lang="en-GB" sz="1800" dirty="0">
                <a:solidFill>
                  <a:srgbClr val="0000FF"/>
                </a:solidFill>
                <a:latin typeface="Calibri" panose="020F0502020204030204" pitchFamily="34" charset="0"/>
              </a:rPr>
              <a:t>/ </a:t>
            </a:r>
          </a:p>
          <a:p>
            <a:r>
              <a:rPr lang="en-GB" sz="1800" dirty="0">
                <a:solidFill>
                  <a:srgbClr val="000009"/>
                </a:solidFill>
                <a:latin typeface="Calibri" panose="020F0502020204030204" pitchFamily="34" charset="0"/>
              </a:rPr>
              <a:t> </a:t>
            </a:r>
            <a:r>
              <a:rPr lang="en-GB" sz="1800" b="1" dirty="0">
                <a:solidFill>
                  <a:srgbClr val="000009"/>
                </a:solidFill>
                <a:latin typeface="Calibri" panose="020F0502020204030204" pitchFamily="34" charset="0"/>
              </a:rPr>
              <a:t>Shout </a:t>
            </a:r>
            <a:r>
              <a:rPr lang="en-GB" sz="1800" dirty="0">
                <a:solidFill>
                  <a:srgbClr val="000009"/>
                </a:solidFill>
                <a:latin typeface="Calibri" panose="020F0502020204030204" pitchFamily="34" charset="0"/>
              </a:rPr>
              <a:t>85258 is a free, confidential, 24/7 text messaging support service for anyone who is struggling to cope. </a:t>
            </a:r>
            <a:r>
              <a:rPr lang="en-GB" sz="1800" dirty="0">
                <a:solidFill>
                  <a:srgbClr val="0000FF"/>
                </a:solidFill>
                <a:latin typeface="Calibri" panose="020F0502020204030204" pitchFamily="34" charset="0"/>
              </a:rPr>
              <a:t>https://</a:t>
            </a:r>
            <a:r>
              <a:rPr lang="en-GB" sz="1800" dirty="0" err="1">
                <a:solidFill>
                  <a:srgbClr val="0000FF"/>
                </a:solidFill>
                <a:latin typeface="Calibri" panose="020F0502020204030204" pitchFamily="34" charset="0"/>
              </a:rPr>
              <a:t>giveusashout.org</a:t>
            </a:r>
            <a:r>
              <a:rPr lang="en-GB" sz="1800" dirty="0">
                <a:solidFill>
                  <a:srgbClr val="0000FF"/>
                </a:solidFill>
                <a:latin typeface="Calibri" panose="020F0502020204030204" pitchFamily="34" charset="0"/>
              </a:rPr>
              <a:t>/ </a:t>
            </a:r>
          </a:p>
          <a:p>
            <a:r>
              <a:rPr lang="en-GB" sz="1800" dirty="0">
                <a:solidFill>
                  <a:srgbClr val="000009"/>
                </a:solidFill>
                <a:latin typeface="Calibri" panose="020F0502020204030204" pitchFamily="34" charset="0"/>
              </a:rPr>
              <a:t> </a:t>
            </a:r>
            <a:r>
              <a:rPr lang="en-GB" sz="1800" b="1" dirty="0">
                <a:solidFill>
                  <a:srgbClr val="000009"/>
                </a:solidFill>
                <a:latin typeface="Calibri" panose="020F0502020204030204" pitchFamily="34" charset="0"/>
              </a:rPr>
              <a:t>Young minds – </a:t>
            </a:r>
            <a:r>
              <a:rPr lang="en-GB" sz="1800" dirty="0">
                <a:solidFill>
                  <a:srgbClr val="000009"/>
                </a:solidFill>
                <a:latin typeface="Calibri" panose="020F0502020204030204" pitchFamily="34" charset="0"/>
              </a:rPr>
              <a:t>under 19, text "YM" to 85258, partnered with Shout </a:t>
            </a:r>
            <a:r>
              <a:rPr lang="en-GB" sz="1800" dirty="0">
                <a:solidFill>
                  <a:srgbClr val="0000FF"/>
                </a:solidFill>
                <a:latin typeface="Calibri" panose="020F0502020204030204" pitchFamily="34" charset="0"/>
              </a:rPr>
              <a:t>https://</a:t>
            </a:r>
            <a:r>
              <a:rPr lang="en-GB" sz="1800" dirty="0" err="1">
                <a:solidFill>
                  <a:srgbClr val="0000FF"/>
                </a:solidFill>
                <a:latin typeface="Calibri" panose="020F0502020204030204" pitchFamily="34" charset="0"/>
              </a:rPr>
              <a:t>www.youngminds.org.uk</a:t>
            </a:r>
            <a:r>
              <a:rPr lang="en-GB" sz="1800" dirty="0">
                <a:solidFill>
                  <a:srgbClr val="0000FF"/>
                </a:solidFill>
                <a:latin typeface="Calibri" panose="020F0502020204030204" pitchFamily="34" charset="0"/>
              </a:rPr>
              <a:t>/young-person/</a:t>
            </a:r>
            <a:r>
              <a:rPr lang="en-GB" sz="1800" dirty="0" err="1">
                <a:solidFill>
                  <a:srgbClr val="0000FF"/>
                </a:solidFill>
                <a:latin typeface="Calibri" panose="020F0502020204030204" pitchFamily="34" charset="0"/>
              </a:rPr>
              <a:t>youngminds-textline</a:t>
            </a:r>
            <a:r>
              <a:rPr lang="en-GB" sz="1800" dirty="0">
                <a:solidFill>
                  <a:srgbClr val="0000FF"/>
                </a:solidFill>
                <a:latin typeface="Calibri" panose="020F0502020204030204" pitchFamily="34" charset="0"/>
              </a:rPr>
              <a:t> </a:t>
            </a:r>
          </a:p>
          <a:p>
            <a:r>
              <a:rPr lang="en-GB" sz="1800" dirty="0">
                <a:solidFill>
                  <a:srgbClr val="000009"/>
                </a:solidFill>
                <a:latin typeface="Calibri" panose="020F0502020204030204" pitchFamily="34" charset="0"/>
              </a:rPr>
              <a:t> </a:t>
            </a:r>
            <a:r>
              <a:rPr lang="en-GB" sz="1800" b="1" dirty="0">
                <a:solidFill>
                  <a:srgbClr val="000009"/>
                </a:solidFill>
                <a:latin typeface="Calibri" panose="020F0502020204030204" pitchFamily="34" charset="0"/>
              </a:rPr>
              <a:t>Stay Alive </a:t>
            </a:r>
            <a:r>
              <a:rPr lang="en-GB" sz="1800" dirty="0">
                <a:solidFill>
                  <a:srgbClr val="000009"/>
                </a:solidFill>
                <a:latin typeface="Calibri" panose="020F0502020204030204" pitchFamily="34" charset="0"/>
              </a:rPr>
              <a:t>–</a:t>
            </a:r>
            <a:r>
              <a:rPr lang="en-GB" sz="1800" dirty="0">
                <a:solidFill>
                  <a:srgbClr val="000000"/>
                </a:solidFill>
                <a:latin typeface="Calibri" panose="020F0502020204030204" pitchFamily="34" charset="0"/>
              </a:rPr>
              <a:t>An app full of useful information and tools to help you stay safe in </a:t>
            </a:r>
            <a:r>
              <a:rPr lang="en-GB" sz="1800" dirty="0" err="1">
                <a:solidFill>
                  <a:srgbClr val="000000"/>
                </a:solidFill>
                <a:latin typeface="Calibri" panose="020F0502020204030204" pitchFamily="34" charset="0"/>
              </a:rPr>
              <a:t>crisis.</a:t>
            </a:r>
            <a:r>
              <a:rPr lang="en-GB" sz="1800" dirty="0" err="1">
                <a:solidFill>
                  <a:srgbClr val="4F6DD6"/>
                </a:solidFill>
                <a:latin typeface="Calibri" panose="020F0502020204030204" pitchFamily="34" charset="0"/>
              </a:rPr>
              <a:t>www.prevent-suicide.org.uk</a:t>
            </a:r>
            <a:r>
              <a:rPr lang="en-GB" sz="1800" dirty="0">
                <a:solidFill>
                  <a:srgbClr val="4F6DD6"/>
                </a:solidFill>
                <a:latin typeface="Calibri" panose="020F0502020204030204" pitchFamily="34" charset="0"/>
              </a:rPr>
              <a:t>/</a:t>
            </a:r>
            <a:r>
              <a:rPr lang="en-GB" sz="1800" dirty="0" err="1">
                <a:solidFill>
                  <a:srgbClr val="4F6DD6"/>
                </a:solidFill>
                <a:latin typeface="Calibri" panose="020F0502020204030204" pitchFamily="34" charset="0"/>
              </a:rPr>
              <a:t>findhelp</a:t>
            </a:r>
            <a:r>
              <a:rPr lang="en-GB" sz="1800" dirty="0">
                <a:solidFill>
                  <a:srgbClr val="4F6DD6"/>
                </a:solidFill>
                <a:latin typeface="Calibri" panose="020F0502020204030204" pitchFamily="34" charset="0"/>
              </a:rPr>
              <a:t>-now/stay-alive-app </a:t>
            </a:r>
            <a:endParaRPr lang="en-GB" sz="1800" dirty="0">
              <a:solidFill>
                <a:srgbClr val="000000"/>
              </a:solidFill>
              <a:latin typeface="Calibri" panose="020F0502020204030204" pitchFamily="34" charset="0"/>
            </a:endParaRPr>
          </a:p>
          <a:p>
            <a:r>
              <a:rPr lang="en-GB" sz="1800" dirty="0">
                <a:solidFill>
                  <a:srgbClr val="000009"/>
                </a:solidFill>
                <a:latin typeface="Calibri" panose="020F0502020204030204" pitchFamily="34" charset="0"/>
              </a:rPr>
              <a:t> </a:t>
            </a:r>
            <a:r>
              <a:rPr lang="en-GB" sz="1800" b="1" dirty="0">
                <a:solidFill>
                  <a:srgbClr val="000009"/>
                </a:solidFill>
                <a:latin typeface="Calibri" panose="020F0502020204030204" pitchFamily="34" charset="0"/>
              </a:rPr>
              <a:t>CALM – </a:t>
            </a:r>
            <a:r>
              <a:rPr lang="en-GB" sz="1800" dirty="0">
                <a:solidFill>
                  <a:srgbClr val="000009"/>
                </a:solidFill>
                <a:latin typeface="Calibri" panose="020F0502020204030204" pitchFamily="34" charset="0"/>
              </a:rPr>
              <a:t>exists to prevent male suicide 0808 808 7777 </a:t>
            </a:r>
            <a:r>
              <a:rPr lang="en-GB" sz="1800" dirty="0">
                <a:solidFill>
                  <a:srgbClr val="0000FF"/>
                </a:solidFill>
                <a:latin typeface="Calibri" panose="020F0502020204030204" pitchFamily="34" charset="0"/>
              </a:rPr>
              <a:t>https://</a:t>
            </a:r>
            <a:r>
              <a:rPr lang="en-GB" sz="1800" dirty="0" err="1">
                <a:solidFill>
                  <a:srgbClr val="0000FF"/>
                </a:solidFill>
                <a:latin typeface="Calibri" panose="020F0502020204030204" pitchFamily="34" charset="0"/>
              </a:rPr>
              <a:t>nspa.org.uk</a:t>
            </a:r>
            <a:r>
              <a:rPr lang="en-GB" sz="1800" dirty="0">
                <a:solidFill>
                  <a:srgbClr val="0000FF"/>
                </a:solidFill>
                <a:latin typeface="Calibri" panose="020F0502020204030204" pitchFamily="34" charset="0"/>
              </a:rPr>
              <a:t>/member/campaign-against-living-miserably-calm/ </a:t>
            </a:r>
          </a:p>
          <a:p>
            <a:r>
              <a:rPr lang="en-GB" sz="1800" dirty="0">
                <a:solidFill>
                  <a:srgbClr val="000009"/>
                </a:solidFill>
                <a:latin typeface="Calibri" panose="020F0502020204030204" pitchFamily="34" charset="0"/>
              </a:rPr>
              <a:t> </a:t>
            </a:r>
            <a:r>
              <a:rPr lang="en-GB" sz="1800" b="1" dirty="0">
                <a:solidFill>
                  <a:srgbClr val="000009"/>
                </a:solidFill>
                <a:latin typeface="Calibri" panose="020F0502020204030204" pitchFamily="34" charset="0"/>
              </a:rPr>
              <a:t>MINDS – </a:t>
            </a:r>
            <a:r>
              <a:rPr lang="en-GB" sz="1800" dirty="0">
                <a:solidFill>
                  <a:srgbClr val="000009"/>
                </a:solidFill>
                <a:latin typeface="Calibri" panose="020F0502020204030204" pitchFamily="34" charset="0"/>
              </a:rPr>
              <a:t>PDF that explores suicidal feeling, causes, support and how to help yourself for the person feeling suicidal </a:t>
            </a:r>
            <a:r>
              <a:rPr lang="en-GB" sz="1800" dirty="0">
                <a:solidFill>
                  <a:srgbClr val="0000FF"/>
                </a:solidFill>
                <a:latin typeface="Calibri" panose="020F0502020204030204" pitchFamily="34" charset="0"/>
              </a:rPr>
              <a:t>https://</a:t>
            </a:r>
            <a:r>
              <a:rPr lang="en-GB" sz="1800" dirty="0" err="1">
                <a:solidFill>
                  <a:srgbClr val="0000FF"/>
                </a:solidFill>
                <a:latin typeface="Calibri" panose="020F0502020204030204" pitchFamily="34" charset="0"/>
              </a:rPr>
              <a:t>www.mind.org.uk</a:t>
            </a:r>
            <a:r>
              <a:rPr lang="en-GB" sz="1800" dirty="0">
                <a:solidFill>
                  <a:srgbClr val="0000FF"/>
                </a:solidFill>
                <a:latin typeface="Calibri" panose="020F0502020204030204" pitchFamily="34" charset="0"/>
              </a:rPr>
              <a:t>/information-support/types-of-mental-health-problems/suicidal-feelings/about-suicidal-feelings/ </a:t>
            </a:r>
          </a:p>
          <a:p>
            <a:r>
              <a:rPr lang="en-GB" sz="1800" dirty="0">
                <a:solidFill>
                  <a:srgbClr val="000009"/>
                </a:solidFill>
                <a:latin typeface="Calibri" panose="020F0502020204030204" pitchFamily="34" charset="0"/>
              </a:rPr>
              <a:t> </a:t>
            </a:r>
            <a:r>
              <a:rPr lang="en-GB" sz="1800" b="1" dirty="0" err="1">
                <a:solidFill>
                  <a:srgbClr val="000009"/>
                </a:solidFill>
                <a:latin typeface="Calibri" panose="020F0502020204030204" pitchFamily="34" charset="0"/>
              </a:rPr>
              <a:t>Helpguide</a:t>
            </a:r>
            <a:r>
              <a:rPr lang="en-GB" sz="1800" b="1" dirty="0">
                <a:solidFill>
                  <a:srgbClr val="000009"/>
                </a:solidFill>
                <a:latin typeface="Calibri" panose="020F0502020204030204" pitchFamily="34" charset="0"/>
              </a:rPr>
              <a:t> – </a:t>
            </a:r>
            <a:r>
              <a:rPr lang="en-GB" sz="1800" dirty="0">
                <a:solidFill>
                  <a:srgbClr val="000009"/>
                </a:solidFill>
                <a:latin typeface="Calibri" panose="020F0502020204030204" pitchFamily="34" charset="0"/>
              </a:rPr>
              <a:t>an ad-free, not for profit website, offering guidance and encouragement to prevent illness and improve health. The link is for suicide prevention and how you can help yourself. </a:t>
            </a:r>
            <a:r>
              <a:rPr lang="en-GB" sz="1800" b="1" i="1" dirty="0">
                <a:solidFill>
                  <a:srgbClr val="0000FF"/>
                </a:solidFill>
                <a:latin typeface="Calibri" panose="020F0502020204030204" pitchFamily="34" charset="0"/>
              </a:rPr>
              <a:t>https://</a:t>
            </a:r>
            <a:r>
              <a:rPr lang="en-GB" sz="1800" b="1" i="1" dirty="0" err="1">
                <a:solidFill>
                  <a:srgbClr val="0000FF"/>
                </a:solidFill>
                <a:latin typeface="Calibri" panose="020F0502020204030204" pitchFamily="34" charset="0"/>
              </a:rPr>
              <a:t>www.helpguide.org</a:t>
            </a:r>
            <a:r>
              <a:rPr lang="en-GB" sz="1800" b="1" i="1" dirty="0">
                <a:solidFill>
                  <a:srgbClr val="0000FF"/>
                </a:solidFill>
                <a:latin typeface="Calibri" panose="020F0502020204030204" pitchFamily="34" charset="0"/>
              </a:rPr>
              <a:t>/home-pages/suicide-</a:t>
            </a:r>
            <a:r>
              <a:rPr lang="en-GB" sz="1800" b="1" i="1" dirty="0" err="1">
                <a:solidFill>
                  <a:srgbClr val="0000FF"/>
                </a:solidFill>
                <a:latin typeface="Calibri" panose="020F0502020204030204" pitchFamily="34" charset="0"/>
              </a:rPr>
              <a:t>prevention.htm</a:t>
            </a:r>
            <a:r>
              <a:rPr lang="en-GB" sz="1800" b="1" i="1" dirty="0">
                <a:solidFill>
                  <a:srgbClr val="0000FF"/>
                </a:solidFill>
                <a:latin typeface="Calibri" panose="020F0502020204030204" pitchFamily="34" charset="0"/>
              </a:rPr>
              <a:t> </a:t>
            </a:r>
            <a:endParaRPr lang="en-GB" sz="1800" dirty="0">
              <a:solidFill>
                <a:srgbClr val="0000FF"/>
              </a:solidFill>
              <a:latin typeface="Calibri" panose="020F0502020204030204" pitchFamily="34" charset="0"/>
            </a:endParaRPr>
          </a:p>
          <a:p>
            <a:r>
              <a:rPr lang="en-GB" dirty="0"/>
              <a:t>om/755414521/1755914374</a:t>
            </a:r>
          </a:p>
          <a:p>
            <a:endParaRPr lang="en-GB" dirty="0"/>
          </a:p>
        </p:txBody>
      </p:sp>
      <p:sp>
        <p:nvSpPr>
          <p:cNvPr id="4" name="Slide Number Placeholder 3"/>
          <p:cNvSpPr>
            <a:spLocks noGrp="1"/>
          </p:cNvSpPr>
          <p:nvPr>
            <p:ph type="sldNum" sz="quarter" idx="5"/>
          </p:nvPr>
        </p:nvSpPr>
        <p:spPr/>
        <p:txBody>
          <a:bodyPr/>
          <a:lstStyle/>
          <a:p>
            <a:fld id="{C270B65D-B492-0349-8409-04795D074E47}" type="slidenum">
              <a:rPr lang="en-GB" smtClean="0"/>
              <a:t>38</a:t>
            </a:fld>
            <a:endParaRPr lang="en-GB"/>
          </a:p>
        </p:txBody>
      </p:sp>
    </p:spTree>
    <p:extLst>
      <p:ext uri="{BB962C8B-B14F-4D97-AF65-F5344CB8AC3E}">
        <p14:creationId xmlns:p14="http://schemas.microsoft.com/office/powerpoint/2010/main" val="500867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a:t>FIRST THINGS WHEN YOU GET BACK – WHITEBOARD COLLABERTAIVE GROUP CHAT</a:t>
            </a:r>
          </a:p>
          <a:p>
            <a:endParaRPr lang="en-GB"/>
          </a:p>
          <a:p>
            <a:r>
              <a:rPr lang="en-GB"/>
              <a:t>COMMUNICATE YOUR ROLE</a:t>
            </a:r>
          </a:p>
          <a:p>
            <a:r>
              <a:rPr lang="en-GB"/>
              <a:t>IDNTIFY WHO CAN HELP YOU</a:t>
            </a:r>
          </a:p>
          <a:p>
            <a:r>
              <a:rPr lang="en-GB"/>
              <a:t>INSERT YOURSELF INTO THE POLICY</a:t>
            </a:r>
          </a:p>
          <a:p>
            <a:r>
              <a:rPr lang="en-GB"/>
              <a:t>IDENTIFY YOUR RESOURCES</a:t>
            </a:r>
          </a:p>
          <a:p>
            <a:r>
              <a:rPr lang="en-GB"/>
              <a:t>GET BUY IN FROM THE COMPANY – SUPPORT THAT YOU WILL NEED</a:t>
            </a:r>
          </a:p>
          <a:p>
            <a:endParaRPr lang="en-GB"/>
          </a:p>
          <a:p>
            <a:r>
              <a:rPr lang="en-GB"/>
              <a:t>SUBSCRIBE TO CRUSE SOCIALS</a:t>
            </a:r>
          </a:p>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39</a:t>
            </a:fld>
            <a:endParaRPr lang="en-GB"/>
          </a:p>
        </p:txBody>
      </p:sp>
    </p:spTree>
    <p:extLst>
      <p:ext uri="{BB962C8B-B14F-4D97-AF65-F5344CB8AC3E}">
        <p14:creationId xmlns:p14="http://schemas.microsoft.com/office/powerpoint/2010/main" val="3772790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Dependent upon company size </a:t>
            </a:r>
          </a:p>
          <a:p>
            <a:endParaRPr lang="en-GB"/>
          </a:p>
          <a:p>
            <a:r>
              <a:rPr lang="en-GB"/>
              <a:t>A small company the GFA may be the CEO. Or the GFA may be one person in a site of 600 people and have no organisational input at all</a:t>
            </a:r>
          </a:p>
          <a:p>
            <a:endParaRPr lang="en-GB"/>
          </a:p>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40</a:t>
            </a:fld>
            <a:endParaRPr lang="en-GB"/>
          </a:p>
        </p:txBody>
      </p:sp>
    </p:spTree>
    <p:extLst>
      <p:ext uri="{BB962C8B-B14F-4D97-AF65-F5344CB8AC3E}">
        <p14:creationId xmlns:p14="http://schemas.microsoft.com/office/powerpoint/2010/main" val="521686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endParaRPr lang="en-GB">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34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5</a:t>
            </a:fld>
            <a:endParaRPr lang="en-GB"/>
          </a:p>
        </p:txBody>
      </p:sp>
    </p:spTree>
    <p:extLst>
      <p:ext uri="{BB962C8B-B14F-4D97-AF65-F5344CB8AC3E}">
        <p14:creationId xmlns:p14="http://schemas.microsoft.com/office/powerpoint/2010/main" val="1021373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a:t>Emphasise – keep in touch </a:t>
            </a:r>
          </a:p>
          <a:p>
            <a:endParaRPr lang="en-GB"/>
          </a:p>
          <a:p>
            <a:r>
              <a:rPr lang="en-GB"/>
              <a:t>Download the app</a:t>
            </a:r>
          </a:p>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42</a:t>
            </a:fld>
            <a:endParaRPr lang="en-GB"/>
          </a:p>
        </p:txBody>
      </p:sp>
    </p:spTree>
    <p:extLst>
      <p:ext uri="{BB962C8B-B14F-4D97-AF65-F5344CB8AC3E}">
        <p14:creationId xmlns:p14="http://schemas.microsoft.com/office/powerpoint/2010/main" val="1557647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can you identify with  on your blob tree</a:t>
            </a:r>
          </a:p>
          <a:p>
            <a:endParaRPr lang="en-GB"/>
          </a:p>
          <a:p>
            <a:r>
              <a:rPr lang="en-GB"/>
              <a:t>Trainer to ask </a:t>
            </a:r>
          </a:p>
          <a:p>
            <a:endParaRPr lang="en-GB"/>
          </a:p>
          <a:p>
            <a:r>
              <a:rPr lang="en-GB"/>
              <a:t>Are you excited, climbing, hanging on, enjoying the view</a:t>
            </a:r>
          </a:p>
        </p:txBody>
      </p:sp>
      <p:sp>
        <p:nvSpPr>
          <p:cNvPr id="4" name="Slide Number Placeholder 3"/>
          <p:cNvSpPr>
            <a:spLocks noGrp="1"/>
          </p:cNvSpPr>
          <p:nvPr>
            <p:ph type="sldNum" sz="quarter" idx="5"/>
          </p:nvPr>
        </p:nvSpPr>
        <p:spPr/>
        <p:txBody>
          <a:bodyPr/>
          <a:lstStyle/>
          <a:p>
            <a:fld id="{C0255465-5363-449D-83F1-8F177AC616D0}" type="slidenum">
              <a:rPr lang="en-GB" smtClean="0"/>
              <a:t>43</a:t>
            </a:fld>
            <a:endParaRPr lang="en-GB"/>
          </a:p>
        </p:txBody>
      </p:sp>
    </p:spTree>
    <p:extLst>
      <p:ext uri="{BB962C8B-B14F-4D97-AF65-F5344CB8AC3E}">
        <p14:creationId xmlns:p14="http://schemas.microsoft.com/office/powerpoint/2010/main" val="728733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563563"/>
            <a:ext cx="5011737" cy="2819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4E926-4AED-4B57-95F8-ACC752D088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954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45</a:t>
            </a:fld>
            <a:endParaRPr lang="en-GB"/>
          </a:p>
        </p:txBody>
      </p:sp>
    </p:spTree>
    <p:extLst>
      <p:ext uri="{BB962C8B-B14F-4D97-AF65-F5344CB8AC3E}">
        <p14:creationId xmlns:p14="http://schemas.microsoft.com/office/powerpoint/2010/main" val="180680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dirty="0">
                <a:cs typeface="Calibri" panose="020F0502020204030204"/>
              </a:rPr>
              <a:t>In pairs – chat about what plans you have made.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5465-5363-449D-83F1-8F177AC616D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83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endParaRPr lang="en-GB" b="1" i="1"/>
          </a:p>
          <a:p>
            <a:endParaRPr lang="en-GB" b="1" i="1"/>
          </a:p>
          <a:p>
            <a:endParaRPr lang="en-GB"/>
          </a:p>
          <a:p>
            <a:r>
              <a:rPr lang="en-US" b="1"/>
              <a:t> </a:t>
            </a:r>
            <a:endParaRPr lang="en-GB"/>
          </a:p>
          <a:p>
            <a:endParaRPr lang="en-GB">
              <a:cs typeface="Calibri"/>
            </a:endParaRPr>
          </a:p>
        </p:txBody>
      </p:sp>
      <p:sp>
        <p:nvSpPr>
          <p:cNvPr id="4" name="Slide Number Placeholder 3"/>
          <p:cNvSpPr>
            <a:spLocks noGrp="1"/>
          </p:cNvSpPr>
          <p:nvPr>
            <p:ph type="sldNum" sz="quarter" idx="5"/>
          </p:nvPr>
        </p:nvSpPr>
        <p:spPr/>
        <p:txBody>
          <a:bodyPr/>
          <a:lstStyle/>
          <a:p>
            <a:fld id="{C0255465-5363-449D-83F1-8F177AC616D0}" type="slidenum">
              <a:rPr lang="en-GB" smtClean="0"/>
              <a:t>7</a:t>
            </a:fld>
            <a:endParaRPr lang="en-GB"/>
          </a:p>
        </p:txBody>
      </p:sp>
    </p:spTree>
    <p:extLst>
      <p:ext uri="{BB962C8B-B14F-4D97-AF65-F5344CB8AC3E}">
        <p14:creationId xmlns:p14="http://schemas.microsoft.com/office/powerpoint/2010/main" val="253054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r>
              <a:rPr lang="en-GB"/>
              <a:t>Anyone that has had a bereavement, can call the helpline, they will get emotional support, the most up to date signposting and, if available a referral to branch.</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E7451-FF41-42B4-BD61-D003B0B1C2A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83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C0255465-5363-449D-83F1-8F177AC616D0}" type="slidenum">
              <a:rPr lang="en-GB" smtClean="0"/>
              <a:t>9</a:t>
            </a:fld>
            <a:endParaRPr lang="en-GB"/>
          </a:p>
        </p:txBody>
      </p:sp>
    </p:spTree>
    <p:extLst>
      <p:ext uri="{BB962C8B-B14F-4D97-AF65-F5344CB8AC3E}">
        <p14:creationId xmlns:p14="http://schemas.microsoft.com/office/powerpoint/2010/main" val="34043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563563"/>
            <a:ext cx="5011737" cy="2819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FB530-B92C-4413-B86B-69C778D26D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66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166481"/>
            <a:ext cx="86868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04900" y="3602038"/>
            <a:ext cx="86868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41631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4407" y="296300"/>
            <a:ext cx="8906300" cy="1325563"/>
          </a:xfrm>
        </p:spPr>
        <p:txBody>
          <a:bodyPr/>
          <a:lstStyle/>
          <a:p>
            <a:r>
              <a:rPr lang="en-US"/>
              <a:t>Click to edit Master title style</a:t>
            </a:r>
            <a:endParaRPr lang="en-GB"/>
          </a:p>
        </p:txBody>
      </p:sp>
    </p:spTree>
    <p:extLst>
      <p:ext uri="{BB962C8B-B14F-4D97-AF65-F5344CB8AC3E}">
        <p14:creationId xmlns:p14="http://schemas.microsoft.com/office/powerpoint/2010/main" val="73924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D2DD8B-F245-D846-B371-A8437B117861}"/>
              </a:ext>
            </a:extLst>
          </p:cNvPr>
          <p:cNvSpPr>
            <a:spLocks noGrp="1"/>
          </p:cNvSpPr>
          <p:nvPr>
            <p:ph type="title"/>
          </p:nvPr>
        </p:nvSpPr>
        <p:spPr>
          <a:xfrm>
            <a:off x="3200400" y="2766219"/>
            <a:ext cx="5791200" cy="1325563"/>
          </a:xfrm>
          <a:prstGeom prst="rect">
            <a:avLst/>
          </a:prstGeom>
        </p:spPr>
        <p:txBody>
          <a:bodyPr/>
          <a:lstStyle>
            <a:lvl1pPr>
              <a:defRPr sz="3600">
                <a:solidFill>
                  <a:schemeClr val="bg1"/>
                </a:solidFill>
                <a:latin typeface="+mn-lt"/>
              </a:defRPr>
            </a:lvl1pPr>
          </a:lstStyle>
          <a:p>
            <a:r>
              <a:rPr lang="en-GB"/>
              <a:t>Click to edit Master title style</a:t>
            </a:r>
            <a:endParaRPr lang="en-US"/>
          </a:p>
        </p:txBody>
      </p:sp>
    </p:spTree>
    <p:extLst>
      <p:ext uri="{BB962C8B-B14F-4D97-AF65-F5344CB8AC3E}">
        <p14:creationId xmlns:p14="http://schemas.microsoft.com/office/powerpoint/2010/main" val="176215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717" y="0"/>
            <a:ext cx="9880980" cy="6858000"/>
          </a:xfrm>
          <a:prstGeom prst="rect">
            <a:avLst/>
          </a:prstGeom>
        </p:spPr>
      </p:pic>
      <p:sp>
        <p:nvSpPr>
          <p:cNvPr id="2" name="Title 1"/>
          <p:cNvSpPr>
            <a:spLocks noGrp="1"/>
          </p:cNvSpPr>
          <p:nvPr>
            <p:ph type="ctrTitle"/>
          </p:nvPr>
        </p:nvSpPr>
        <p:spPr>
          <a:xfrm>
            <a:off x="1104900" y="1471281"/>
            <a:ext cx="86868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04900" y="4064155"/>
            <a:ext cx="86868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326409" y="6308394"/>
            <a:ext cx="2743200" cy="365125"/>
          </a:xfrm>
          <a:prstGeom prst="rect">
            <a:avLst/>
          </a:prstGeom>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391396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326409" y="6308394"/>
            <a:ext cx="2743200" cy="365125"/>
          </a:xfrm>
          <a:prstGeom prst="rect">
            <a:avLst/>
          </a:prstGeom>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265787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4407" y="296300"/>
            <a:ext cx="8906300" cy="1325563"/>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326409" y="6308394"/>
            <a:ext cx="2743200" cy="365125"/>
          </a:xfrm>
          <a:prstGeom prst="rect">
            <a:avLst/>
          </a:prstGeom>
        </p:spPr>
        <p:txBody>
          <a:bodyPr/>
          <a:lstStyle/>
          <a:p>
            <a:fld id="{A8C23676-3352-4D1F-BB28-BEEAC4274761}" type="slidenum">
              <a:rPr lang="en-GB" smtClean="0"/>
              <a:pPr/>
              <a:t>‹#›</a:t>
            </a:fld>
            <a:endParaRPr lang="en-GB"/>
          </a:p>
        </p:txBody>
      </p:sp>
    </p:spTree>
    <p:extLst>
      <p:ext uri="{BB962C8B-B14F-4D97-AF65-F5344CB8AC3E}">
        <p14:creationId xmlns:p14="http://schemas.microsoft.com/office/powerpoint/2010/main" val="289617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8902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4"/>
            <a:ext cx="89027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326409" y="6308394"/>
            <a:ext cx="2743200" cy="365125"/>
          </a:xfrm>
          <a:prstGeom prst="rect">
            <a:avLst/>
          </a:prstGeom>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2264590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904" y="205478"/>
            <a:ext cx="8906300"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2" y="1825625"/>
            <a:ext cx="3572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326409" y="6308394"/>
            <a:ext cx="2743200" cy="365125"/>
          </a:xfrm>
          <a:prstGeom prst="rect">
            <a:avLst/>
          </a:prstGeom>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2151152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5246" y="276636"/>
            <a:ext cx="8906300" cy="1325563"/>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a:xfrm>
            <a:off x="326409" y="6308394"/>
            <a:ext cx="2743200" cy="365125"/>
          </a:xfrm>
          <a:prstGeom prst="rect">
            <a:avLst/>
          </a:prstGeom>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1305342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4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96328" y="131762"/>
            <a:ext cx="9453115"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85510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115" y="114272"/>
            <a:ext cx="8906300"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326409" y="6308394"/>
            <a:ext cx="2743200" cy="365125"/>
          </a:xfrm>
          <a:prstGeom prst="rect">
            <a:avLst/>
          </a:prstGeom>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2833674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40"/>
            <a:ext cx="10515600" cy="1009651"/>
          </a:xfrm>
          <a:prstGeom prst="rect">
            <a:avLst/>
          </a:prstGeom>
        </p:spPr>
        <p:txBody>
          <a:bodyPr/>
          <a:lstStyle>
            <a:lvl1pPr>
              <a:defRPr sz="27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1500">
                <a:solidFill>
                  <a:srgbClr val="4D2D78"/>
                </a:solidFill>
              </a:defRPr>
            </a:lvl1pPr>
            <a:lvl2pPr>
              <a:defRPr sz="1500">
                <a:solidFill>
                  <a:srgbClr val="4D2D78"/>
                </a:solidFill>
              </a:defRPr>
            </a:lvl2pPr>
            <a:lvl3pPr>
              <a:defRPr sz="1500">
                <a:solidFill>
                  <a:srgbClr val="4D2D78"/>
                </a:solidFill>
              </a:defRPr>
            </a:lvl3pPr>
            <a:lvl4pPr>
              <a:defRPr sz="1500">
                <a:solidFill>
                  <a:srgbClr val="4D2D78"/>
                </a:solidFill>
              </a:defRPr>
            </a:lvl4pPr>
            <a:lvl5pPr>
              <a:defRPr sz="15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59453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293E-CD7D-D442-917B-07FD4C41FB1A}"/>
              </a:ext>
            </a:extLst>
          </p:cNvPr>
          <p:cNvSpPr>
            <a:spLocks noGrp="1"/>
          </p:cNvSpPr>
          <p:nvPr>
            <p:ph type="ctrTitle"/>
          </p:nvPr>
        </p:nvSpPr>
        <p:spPr>
          <a:xfrm>
            <a:off x="2878099" y="2322761"/>
            <a:ext cx="5648528" cy="1311512"/>
          </a:xfrm>
          <a:prstGeom prst="rect">
            <a:avLst/>
          </a:prstGeom>
        </p:spPr>
        <p:txBody>
          <a:bodyPr anchor="b"/>
          <a:lstStyle>
            <a:lvl1pPr algn="l">
              <a:defRPr sz="3600">
                <a:solidFill>
                  <a:schemeClr val="bg1"/>
                </a:solidFill>
                <a:latin typeface="+mn-lt"/>
              </a:defRPr>
            </a:lvl1pPr>
          </a:lstStyle>
          <a:p>
            <a:r>
              <a:rPr lang="en-GB"/>
              <a:t>Click to edit Master title style</a:t>
            </a:r>
            <a:endParaRPr lang="en-US"/>
          </a:p>
        </p:txBody>
      </p:sp>
      <p:sp>
        <p:nvSpPr>
          <p:cNvPr id="11" name="Subtitle 2">
            <a:extLst>
              <a:ext uri="{FF2B5EF4-FFF2-40B4-BE49-F238E27FC236}">
                <a16:creationId xmlns:a16="http://schemas.microsoft.com/office/drawing/2014/main" id="{B1198240-0E1B-6D41-9727-E2DE0EE0EF8D}"/>
              </a:ext>
            </a:extLst>
          </p:cNvPr>
          <p:cNvSpPr>
            <a:spLocks noGrp="1"/>
          </p:cNvSpPr>
          <p:nvPr>
            <p:ph type="subTitle" idx="1"/>
          </p:nvPr>
        </p:nvSpPr>
        <p:spPr>
          <a:xfrm>
            <a:off x="2878099" y="3714006"/>
            <a:ext cx="5648528" cy="616256"/>
          </a:xfrm>
          <a:prstGeom prst="rect">
            <a:avLst/>
          </a:prstGeom>
        </p:spPr>
        <p:txBody>
          <a:bodyPr/>
          <a:lstStyle>
            <a:lvl1pPr marL="0" indent="0" algn="l">
              <a:buNone/>
              <a:defRPr sz="2400" i="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452936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2"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4953001" y="1870075"/>
            <a:ext cx="64008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603168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descr="A picture containing silhouette&#10;&#10;Description automatically generated">
            <a:extLst>
              <a:ext uri="{FF2B5EF4-FFF2-40B4-BE49-F238E27FC236}">
                <a16:creationId xmlns:a16="http://schemas.microsoft.com/office/drawing/2014/main" id="{84CEF6ED-9804-C14E-BC5E-370BEA8E0D67}"/>
              </a:ext>
            </a:extLst>
          </p:cNvPr>
          <p:cNvPicPr>
            <a:picLocks noChangeAspect="1"/>
          </p:cNvPicPr>
          <p:nvPr userDrawn="1"/>
        </p:nvPicPr>
        <p:blipFill>
          <a:blip r:embed="rId2"/>
          <a:stretch>
            <a:fillRect/>
          </a:stretch>
        </p:blipFill>
        <p:spPr>
          <a:xfrm>
            <a:off x="5563014" y="1963081"/>
            <a:ext cx="4157257" cy="4285765"/>
          </a:xfrm>
          <a:prstGeom prst="rect">
            <a:avLst/>
          </a:prstGeom>
        </p:spPr>
      </p:pic>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2"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6041443" y="3425826"/>
            <a:ext cx="3200400" cy="1402207"/>
          </a:xfrm>
          <a:prstGeom prst="rect">
            <a:avLst/>
          </a:prstGeom>
        </p:spPr>
        <p:txBody>
          <a:bodyPr/>
          <a:lstStyle>
            <a:lvl1pPr>
              <a:defRPr sz="2000">
                <a:solidFill>
                  <a:schemeClr val="bg1"/>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3062685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B1B5-B70A-E45F-1FC6-06B1A694AF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1E71FE6-9475-B44E-44B3-C684B94CF0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977438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239162" y="176751"/>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475892" y="1825086"/>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3899574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1169123"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6306715"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6306715"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1167479" y="1953435"/>
            <a:ext cx="4563762" cy="2008690"/>
          </a:xfrm>
          <a:prstGeom prst="rect">
            <a:avLst/>
          </a:prstGeom>
        </p:spPr>
      </p:pic>
    </p:spTree>
    <p:extLst>
      <p:ext uri="{BB962C8B-B14F-4D97-AF65-F5344CB8AC3E}">
        <p14:creationId xmlns:p14="http://schemas.microsoft.com/office/powerpoint/2010/main" val="3407898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D22E-5D53-FA49-B365-1756C65F84BD}"/>
              </a:ext>
            </a:extLst>
          </p:cNvPr>
          <p:cNvSpPr>
            <a:spLocks noGrp="1"/>
          </p:cNvSpPr>
          <p:nvPr>
            <p:ph type="ctrTitle"/>
          </p:nvPr>
        </p:nvSpPr>
        <p:spPr>
          <a:xfrm>
            <a:off x="1524000" y="1122363"/>
            <a:ext cx="9144000" cy="2387600"/>
          </a:xfrm>
          <a:prstGeom prst="rect">
            <a:avLst/>
          </a:prstGeom>
        </p:spPr>
        <p:txBody>
          <a:bodyPr anchor="b">
            <a:normAutofit/>
          </a:bodyPr>
          <a:lstStyle>
            <a:lvl1pPr algn="l">
              <a:defRPr sz="3600" b="1">
                <a:solidFill>
                  <a:srgbClr val="4D2D78"/>
                </a:solidFill>
                <a:latin typeface="+mn-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C0A375C-31C6-0F4B-99A1-45354866CD9D}"/>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4D2D78"/>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78905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D0C0FCD-3DD0-AA42-B1F4-8EB47AC17680}"/>
              </a:ext>
            </a:extLst>
          </p:cNvPr>
          <p:cNvSpPr>
            <a:spLocks noGrp="1"/>
          </p:cNvSpPr>
          <p:nvPr>
            <p:ph type="subTitle" idx="1"/>
          </p:nvPr>
        </p:nvSpPr>
        <p:spPr>
          <a:xfrm>
            <a:off x="1794587" y="2221108"/>
            <a:ext cx="9144000" cy="1655762"/>
          </a:xfrm>
          <a:prstGeom prst="rect">
            <a:avLst/>
          </a:prstGeom>
        </p:spPr>
        <p:txBody>
          <a:bodyPr/>
          <a:lstStyle>
            <a:lvl1pPr marL="0" indent="0" algn="l">
              <a:buNone/>
              <a:defRPr sz="3200" i="1">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73952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B504EF9-488A-EF4B-BF4C-7072F5D21595}"/>
              </a:ext>
            </a:extLst>
          </p:cNvPr>
          <p:cNvSpPr>
            <a:spLocks noGrp="1"/>
          </p:cNvSpPr>
          <p:nvPr>
            <p:ph type="subTitle" idx="1"/>
          </p:nvPr>
        </p:nvSpPr>
        <p:spPr>
          <a:xfrm>
            <a:off x="1794587" y="2221108"/>
            <a:ext cx="9144000" cy="1655762"/>
          </a:xfrm>
          <a:prstGeom prst="rect">
            <a:avLst/>
          </a:prstGeom>
        </p:spPr>
        <p:txBody>
          <a:bodyPr/>
          <a:lstStyle>
            <a:lvl1pPr marL="0" indent="0" algn="l">
              <a:buNone/>
              <a:defRPr sz="3200" i="1">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90465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8902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4"/>
            <a:ext cx="89027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42042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D2DD8B-F245-D846-B371-A8437B117861}"/>
              </a:ext>
            </a:extLst>
          </p:cNvPr>
          <p:cNvSpPr>
            <a:spLocks noGrp="1"/>
          </p:cNvSpPr>
          <p:nvPr>
            <p:ph type="title"/>
          </p:nvPr>
        </p:nvSpPr>
        <p:spPr>
          <a:xfrm>
            <a:off x="3200400" y="2766219"/>
            <a:ext cx="5791200" cy="1325563"/>
          </a:xfrm>
          <a:prstGeom prst="rect">
            <a:avLst/>
          </a:prstGeom>
        </p:spPr>
        <p:txBody>
          <a:bodyPr/>
          <a:lstStyle>
            <a:lvl1pPr>
              <a:defRPr sz="3600">
                <a:solidFill>
                  <a:schemeClr val="bg1"/>
                </a:solidFill>
                <a:latin typeface="+mn-lt"/>
              </a:defRPr>
            </a:lvl1pPr>
          </a:lstStyle>
          <a:p>
            <a:r>
              <a:rPr lang="en-GB"/>
              <a:t>Click to edit Master title style</a:t>
            </a:r>
            <a:endParaRPr lang="en-US"/>
          </a:p>
        </p:txBody>
      </p:sp>
    </p:spTree>
    <p:extLst>
      <p:ext uri="{BB962C8B-B14F-4D97-AF65-F5344CB8AC3E}">
        <p14:creationId xmlns:p14="http://schemas.microsoft.com/office/powerpoint/2010/main" val="3510908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8D9-8EBA-194F-8422-6CE97C899928}"/>
              </a:ext>
            </a:extLst>
          </p:cNvPr>
          <p:cNvSpPr>
            <a:spLocks noGrp="1"/>
          </p:cNvSpPr>
          <p:nvPr>
            <p:ph type="ctrTitle"/>
          </p:nvPr>
        </p:nvSpPr>
        <p:spPr>
          <a:xfrm>
            <a:off x="2599426" y="2639683"/>
            <a:ext cx="6717102" cy="1292974"/>
          </a:xfrm>
        </p:spPr>
        <p:txBody>
          <a:bodyPr anchor="b"/>
          <a:lstStyle>
            <a:lvl1pPr algn="ctr">
              <a:defRPr sz="60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770E2E70-2BA7-1942-A4A4-1A0E203EEE8E}"/>
              </a:ext>
            </a:extLst>
          </p:cNvPr>
          <p:cNvSpPr>
            <a:spLocks noGrp="1"/>
          </p:cNvSpPr>
          <p:nvPr>
            <p:ph type="subTitle" idx="1"/>
          </p:nvPr>
        </p:nvSpPr>
        <p:spPr>
          <a:xfrm>
            <a:off x="600973" y="3834951"/>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F8DEA1C-5821-F44F-9833-48EF858AEEB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8BF7ED-5FC1-F946-9EE7-124F64F71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D9347-6503-C647-93ED-274BB76D6E8D}"/>
              </a:ext>
            </a:extLst>
          </p:cNvPr>
          <p:cNvSpPr>
            <a:spLocks noGrp="1"/>
          </p:cNvSpPr>
          <p:nvPr>
            <p:ph type="sldNum" sz="quarter" idx="12"/>
          </p:nvPr>
        </p:nvSpPr>
        <p:spPr/>
        <p:txBody>
          <a:bodyPr/>
          <a:lstStyle/>
          <a:p>
            <a:endParaRPr lang="en-US"/>
          </a:p>
        </p:txBody>
      </p:sp>
      <p:pic>
        <p:nvPicPr>
          <p:cNvPr id="8" name="Picture 7" descr="A purple and white circle with people in scrubs and text&#10;&#10;Description automatically generated">
            <a:extLst>
              <a:ext uri="{FF2B5EF4-FFF2-40B4-BE49-F238E27FC236}">
                <a16:creationId xmlns:a16="http://schemas.microsoft.com/office/drawing/2014/main" id="{E4589A98-9E57-0277-9F49-2B3FCAB38DF1}"/>
              </a:ext>
            </a:extLst>
          </p:cNvPr>
          <p:cNvPicPr>
            <a:picLocks noChangeAspect="1"/>
          </p:cNvPicPr>
          <p:nvPr userDrawn="1"/>
        </p:nvPicPr>
        <p:blipFill>
          <a:blip r:embed="rId2"/>
          <a:stretch>
            <a:fillRect/>
          </a:stretch>
        </p:blipFill>
        <p:spPr>
          <a:xfrm>
            <a:off x="13721750" y="3336775"/>
            <a:ext cx="996351" cy="996351"/>
          </a:xfrm>
          <a:prstGeom prst="rect">
            <a:avLst/>
          </a:prstGeom>
        </p:spPr>
      </p:pic>
    </p:spTree>
    <p:extLst>
      <p:ext uri="{BB962C8B-B14F-4D97-AF65-F5344CB8AC3E}">
        <p14:creationId xmlns:p14="http://schemas.microsoft.com/office/powerpoint/2010/main" val="3362724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710286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279852" y="250981"/>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1169123"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6306715"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6306715"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1167479" y="1953435"/>
            <a:ext cx="4563762" cy="2008690"/>
          </a:xfrm>
          <a:prstGeom prst="rect">
            <a:avLst/>
          </a:prstGeom>
        </p:spPr>
      </p:pic>
    </p:spTree>
    <p:extLst>
      <p:ext uri="{BB962C8B-B14F-4D97-AF65-F5344CB8AC3E}">
        <p14:creationId xmlns:p14="http://schemas.microsoft.com/office/powerpoint/2010/main" val="684546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96328" y="131762"/>
            <a:ext cx="9453115"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3460090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2359350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4407" y="296300"/>
            <a:ext cx="8906300" cy="1325563"/>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8C23676-3352-4D1F-BB28-BEEAC4274761}" type="slidenum">
              <a:rPr lang="en-GB" smtClean="0"/>
              <a:pPr/>
              <a:t>‹#›</a:t>
            </a:fld>
            <a:endParaRPr lang="en-GB"/>
          </a:p>
        </p:txBody>
      </p:sp>
    </p:spTree>
    <p:extLst>
      <p:ext uri="{BB962C8B-B14F-4D97-AF65-F5344CB8AC3E}">
        <p14:creationId xmlns:p14="http://schemas.microsoft.com/office/powerpoint/2010/main" val="655118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5246" y="276636"/>
            <a:ext cx="8906300" cy="1325563"/>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205772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5" name="Picture 4" descr="A picture containing silhouette&#10;&#10;Description automatically generated">
            <a:extLst>
              <a:ext uri="{FF2B5EF4-FFF2-40B4-BE49-F238E27FC236}">
                <a16:creationId xmlns:a16="http://schemas.microsoft.com/office/drawing/2014/main" id="{84CEF6ED-9804-C14E-BC5E-370BEA8E0D67}"/>
              </a:ext>
            </a:extLst>
          </p:cNvPr>
          <p:cNvPicPr>
            <a:picLocks noChangeAspect="1"/>
          </p:cNvPicPr>
          <p:nvPr userDrawn="1"/>
        </p:nvPicPr>
        <p:blipFill>
          <a:blip r:embed="rId2"/>
          <a:stretch>
            <a:fillRect/>
          </a:stretch>
        </p:blipFill>
        <p:spPr>
          <a:xfrm>
            <a:off x="6372310" y="1891199"/>
            <a:ext cx="4157257" cy="4285765"/>
          </a:xfrm>
          <a:prstGeom prst="rect">
            <a:avLst/>
          </a:prstGeom>
        </p:spPr>
      </p:pic>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2"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6850739" y="3300191"/>
            <a:ext cx="3200400" cy="1402207"/>
          </a:xfrm>
          <a:prstGeom prst="rect">
            <a:avLst/>
          </a:prstGeom>
        </p:spPr>
        <p:txBody>
          <a:bodyPr/>
          <a:lstStyle>
            <a:lvl1pPr>
              <a:defRPr sz="2000">
                <a:solidFill>
                  <a:schemeClr val="bg1"/>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3981826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D2DD8B-F245-D846-B371-A8437B117861}"/>
              </a:ext>
            </a:extLst>
          </p:cNvPr>
          <p:cNvSpPr>
            <a:spLocks noGrp="1"/>
          </p:cNvSpPr>
          <p:nvPr>
            <p:ph type="title"/>
          </p:nvPr>
        </p:nvSpPr>
        <p:spPr>
          <a:xfrm>
            <a:off x="3200400" y="2766219"/>
            <a:ext cx="5791200" cy="1325563"/>
          </a:xfrm>
          <a:prstGeom prst="rect">
            <a:avLst/>
          </a:prstGeom>
        </p:spPr>
        <p:txBody>
          <a:bodyPr/>
          <a:lstStyle>
            <a:lvl1pPr>
              <a:defRPr sz="3600">
                <a:solidFill>
                  <a:schemeClr val="bg1"/>
                </a:solidFill>
                <a:latin typeface="+mn-lt"/>
              </a:defRPr>
            </a:lvl1pPr>
          </a:lstStyle>
          <a:p>
            <a:r>
              <a:rPr lang="en-GB"/>
              <a:t>Click to edit Master title style</a:t>
            </a:r>
            <a:endParaRPr lang="en-US"/>
          </a:p>
        </p:txBody>
      </p:sp>
    </p:spTree>
    <p:extLst>
      <p:ext uri="{BB962C8B-B14F-4D97-AF65-F5344CB8AC3E}">
        <p14:creationId xmlns:p14="http://schemas.microsoft.com/office/powerpoint/2010/main" val="365931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75" y="177374"/>
            <a:ext cx="8906300"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2" y="1825625"/>
            <a:ext cx="3572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urple and white circle with people in scrubs and text&#10;&#10;Description automatically generated">
            <a:extLst>
              <a:ext uri="{FF2B5EF4-FFF2-40B4-BE49-F238E27FC236}">
                <a16:creationId xmlns:a16="http://schemas.microsoft.com/office/drawing/2014/main" id="{19145589-FF7C-0E37-92B3-74AEF55EE242}"/>
              </a:ext>
            </a:extLst>
          </p:cNvPr>
          <p:cNvPicPr>
            <a:picLocks noChangeAspect="1"/>
          </p:cNvPicPr>
          <p:nvPr userDrawn="1"/>
        </p:nvPicPr>
        <p:blipFill>
          <a:blip r:embed="rId2"/>
          <a:stretch>
            <a:fillRect/>
          </a:stretch>
        </p:blipFill>
        <p:spPr>
          <a:xfrm>
            <a:off x="-69012" y="5861649"/>
            <a:ext cx="996351" cy="996351"/>
          </a:xfrm>
          <a:prstGeom prst="rect">
            <a:avLst/>
          </a:prstGeom>
        </p:spPr>
      </p:pic>
    </p:spTree>
    <p:extLst>
      <p:ext uri="{BB962C8B-B14F-4D97-AF65-F5344CB8AC3E}">
        <p14:creationId xmlns:p14="http://schemas.microsoft.com/office/powerpoint/2010/main" val="1495936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FC64A7-C6F7-4E64-84A0-169F707927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9107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2"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4953001" y="1870075"/>
            <a:ext cx="64008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3409958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descr="A picture containing silhouette&#10;&#10;Description automatically generated">
            <a:extLst>
              <a:ext uri="{FF2B5EF4-FFF2-40B4-BE49-F238E27FC236}">
                <a16:creationId xmlns:a16="http://schemas.microsoft.com/office/drawing/2014/main" id="{84CEF6ED-9804-C14E-BC5E-370BEA8E0D67}"/>
              </a:ext>
            </a:extLst>
          </p:cNvPr>
          <p:cNvPicPr>
            <a:picLocks noChangeAspect="1"/>
          </p:cNvPicPr>
          <p:nvPr userDrawn="1"/>
        </p:nvPicPr>
        <p:blipFill>
          <a:blip r:embed="rId2"/>
          <a:stretch>
            <a:fillRect/>
          </a:stretch>
        </p:blipFill>
        <p:spPr>
          <a:xfrm>
            <a:off x="5563014" y="1963081"/>
            <a:ext cx="4157257" cy="4285765"/>
          </a:xfrm>
          <a:prstGeom prst="rect">
            <a:avLst/>
          </a:prstGeom>
        </p:spPr>
      </p:pic>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2"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6041443" y="3425826"/>
            <a:ext cx="3200400" cy="1402207"/>
          </a:xfrm>
          <a:prstGeom prst="rect">
            <a:avLst/>
          </a:prstGeom>
        </p:spPr>
        <p:txBody>
          <a:bodyPr/>
          <a:lstStyle>
            <a:lvl1pPr>
              <a:defRPr sz="2000">
                <a:solidFill>
                  <a:schemeClr val="bg1"/>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214324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Standard 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lvl1pPr marL="0" indent="0">
              <a:buNone/>
              <a:defRPr/>
            </a:lvl1pPr>
          </a:lstStyle>
          <a:p>
            <a:pPr lvl="0"/>
            <a:endParaRPr lang="en-GB"/>
          </a:p>
        </p:txBody>
      </p:sp>
      <p:sp>
        <p:nvSpPr>
          <p:cNvPr id="6" name="Slide Number Placeholder 5"/>
          <p:cNvSpPr>
            <a:spLocks noGrp="1"/>
          </p:cNvSpPr>
          <p:nvPr>
            <p:ph type="sldNum" sz="quarter" idx="12"/>
          </p:nvPr>
        </p:nvSpPr>
        <p:spPr/>
        <p:txBody>
          <a:bodyPr/>
          <a:lstStyle/>
          <a:p>
            <a:fld id="{A8C23676-3352-4D1F-BB28-BEEAC4274761}" type="slidenum">
              <a:rPr lang="en-GB" smtClean="0"/>
              <a:t>‹#›</a:t>
            </a:fld>
            <a:endParaRPr lang="en-GB"/>
          </a:p>
        </p:txBody>
      </p:sp>
    </p:spTree>
    <p:extLst>
      <p:ext uri="{BB962C8B-B14F-4D97-AF65-F5344CB8AC3E}">
        <p14:creationId xmlns:p14="http://schemas.microsoft.com/office/powerpoint/2010/main" val="1823229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96328" y="131762"/>
            <a:ext cx="9453115"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995648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473443" y="373270"/>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1169123"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6306715"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6306715"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1167479" y="1953435"/>
            <a:ext cx="4563762" cy="2008690"/>
          </a:xfrm>
          <a:prstGeom prst="rect">
            <a:avLst/>
          </a:prstGeom>
        </p:spPr>
      </p:pic>
    </p:spTree>
    <p:extLst>
      <p:ext uri="{BB962C8B-B14F-4D97-AF65-F5344CB8AC3E}">
        <p14:creationId xmlns:p14="http://schemas.microsoft.com/office/powerpoint/2010/main" val="824253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8D9-8EBA-194F-8422-6CE97C8999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0E2E70-2BA7-1942-A4A4-1A0E203EEE8E}"/>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F8DEA1C-5821-F44F-9833-48EF858AEEB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8BF7ED-5FC1-F946-9EE7-124F64F71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D9347-6503-C647-93ED-274BB76D6E8D}"/>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21688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356420" y="405735"/>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2"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4953001" y="1870075"/>
            <a:ext cx="64008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1661151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4" descr="A picture containing silhouette&#10;&#10;Description automatically generated">
            <a:extLst>
              <a:ext uri="{FF2B5EF4-FFF2-40B4-BE49-F238E27FC236}">
                <a16:creationId xmlns:a16="http://schemas.microsoft.com/office/drawing/2014/main" id="{84CEF6ED-9804-C14E-BC5E-370BEA8E0D67}"/>
              </a:ext>
            </a:extLst>
          </p:cNvPr>
          <p:cNvPicPr>
            <a:picLocks noChangeAspect="1"/>
          </p:cNvPicPr>
          <p:nvPr userDrawn="1"/>
        </p:nvPicPr>
        <p:blipFill>
          <a:blip r:embed="rId2"/>
          <a:stretch>
            <a:fillRect/>
          </a:stretch>
        </p:blipFill>
        <p:spPr>
          <a:xfrm>
            <a:off x="5563014" y="1963081"/>
            <a:ext cx="4157257" cy="4285765"/>
          </a:xfrm>
          <a:prstGeom prst="rect">
            <a:avLst/>
          </a:prstGeom>
        </p:spPr>
      </p:pic>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305213" y="377927"/>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D39283-1918-724B-99E9-34BC32906874}"/>
              </a:ext>
            </a:extLst>
          </p:cNvPr>
          <p:cNvSpPr>
            <a:spLocks noGrp="1"/>
          </p:cNvSpPr>
          <p:nvPr>
            <p:ph idx="1"/>
          </p:nvPr>
        </p:nvSpPr>
        <p:spPr>
          <a:xfrm>
            <a:off x="838202" y="1825625"/>
            <a:ext cx="3200400" cy="4351338"/>
          </a:xfrm>
          <a:prstGeom prst="rect">
            <a:avLst/>
          </a:prstGeom>
        </p:spPr>
        <p:txBody>
          <a:bodyPr/>
          <a:lstStyle>
            <a:lvl1pPr>
              <a:defRPr sz="2400">
                <a:solidFill>
                  <a:srgbClr val="4D2D78"/>
                </a:solidFill>
              </a:defRPr>
            </a:lvl1pPr>
          </a:lstStyle>
          <a:p>
            <a:pPr lvl="0"/>
            <a:r>
              <a:rPr lang="en-GB"/>
              <a:t>Click to edit Master text styles</a:t>
            </a:r>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6041443" y="3425826"/>
            <a:ext cx="3200400" cy="1402207"/>
          </a:xfrm>
          <a:prstGeom prst="rect">
            <a:avLst/>
          </a:prstGeom>
        </p:spPr>
        <p:txBody>
          <a:bodyPr/>
          <a:lstStyle>
            <a:lvl1pPr>
              <a:defRPr sz="2000">
                <a:solidFill>
                  <a:schemeClr val="bg1"/>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33403531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199846" y="266970"/>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97694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839" y="115001"/>
            <a:ext cx="8906300" cy="1325563"/>
          </a:xfrm>
        </p:spPr>
        <p:txBody>
          <a:bodyPr/>
          <a:lstStyle/>
          <a:p>
            <a:r>
              <a:rPr lang="en-US"/>
              <a:t>Click to edit Master title style</a:t>
            </a:r>
            <a:endParaRPr lang="en-GB"/>
          </a:p>
        </p:txBody>
      </p:sp>
    </p:spTree>
    <p:extLst>
      <p:ext uri="{BB962C8B-B14F-4D97-AF65-F5344CB8AC3E}">
        <p14:creationId xmlns:p14="http://schemas.microsoft.com/office/powerpoint/2010/main" val="549740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354877" y="250981"/>
            <a:ext cx="10515600" cy="1009651"/>
          </a:xfrm>
          <a:prstGeom prst="rect">
            <a:avLst/>
          </a:prstGeom>
        </p:spPr>
        <p:txBody>
          <a:bodyPr/>
          <a:lstStyle>
            <a:lvl1pPr>
              <a:defRPr sz="4400" b="1">
                <a:solidFill>
                  <a:srgbClr val="4D2D78"/>
                </a:solidFill>
                <a:latin typeface="+mj-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1169123"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6306715"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6306715"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1167479" y="1953435"/>
            <a:ext cx="4563762" cy="2008690"/>
          </a:xfrm>
          <a:prstGeom prst="rect">
            <a:avLst/>
          </a:prstGeom>
        </p:spPr>
      </p:pic>
    </p:spTree>
    <p:extLst>
      <p:ext uri="{BB962C8B-B14F-4D97-AF65-F5344CB8AC3E}">
        <p14:creationId xmlns:p14="http://schemas.microsoft.com/office/powerpoint/2010/main" val="1672887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D0C0FCD-3DD0-AA42-B1F4-8EB47AC17680}"/>
              </a:ext>
            </a:extLst>
          </p:cNvPr>
          <p:cNvSpPr>
            <a:spLocks noGrp="1"/>
          </p:cNvSpPr>
          <p:nvPr>
            <p:ph type="subTitle" idx="1"/>
          </p:nvPr>
        </p:nvSpPr>
        <p:spPr>
          <a:xfrm>
            <a:off x="1794587" y="2221108"/>
            <a:ext cx="9144000" cy="1655762"/>
          </a:xfrm>
          <a:prstGeom prst="rect">
            <a:avLst/>
          </a:prstGeom>
        </p:spPr>
        <p:txBody>
          <a:bodyPr/>
          <a:lstStyle>
            <a:lvl1pPr marL="0" indent="0" algn="l">
              <a:buNone/>
              <a:defRPr sz="3200" i="1">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10446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293E-CD7D-D442-917B-07FD4C41FB1A}"/>
              </a:ext>
            </a:extLst>
          </p:cNvPr>
          <p:cNvSpPr>
            <a:spLocks noGrp="1"/>
          </p:cNvSpPr>
          <p:nvPr>
            <p:ph type="ctrTitle"/>
          </p:nvPr>
        </p:nvSpPr>
        <p:spPr>
          <a:xfrm>
            <a:off x="2878099" y="2322761"/>
            <a:ext cx="5648528" cy="1311512"/>
          </a:xfrm>
          <a:prstGeom prst="rect">
            <a:avLst/>
          </a:prstGeom>
        </p:spPr>
        <p:txBody>
          <a:bodyPr anchor="b"/>
          <a:lstStyle>
            <a:lvl1pPr algn="l">
              <a:defRPr sz="3600">
                <a:solidFill>
                  <a:schemeClr val="bg1"/>
                </a:solidFill>
                <a:latin typeface="+mn-lt"/>
              </a:defRPr>
            </a:lvl1pPr>
          </a:lstStyle>
          <a:p>
            <a:r>
              <a:rPr lang="en-GB"/>
              <a:t>Click to edit Master title style</a:t>
            </a:r>
            <a:endParaRPr lang="en-US"/>
          </a:p>
        </p:txBody>
      </p:sp>
      <p:sp>
        <p:nvSpPr>
          <p:cNvPr id="11" name="Subtitle 2">
            <a:extLst>
              <a:ext uri="{FF2B5EF4-FFF2-40B4-BE49-F238E27FC236}">
                <a16:creationId xmlns:a16="http://schemas.microsoft.com/office/drawing/2014/main" id="{B1198240-0E1B-6D41-9727-E2DE0EE0EF8D}"/>
              </a:ext>
            </a:extLst>
          </p:cNvPr>
          <p:cNvSpPr>
            <a:spLocks noGrp="1"/>
          </p:cNvSpPr>
          <p:nvPr>
            <p:ph type="subTitle" idx="1"/>
          </p:nvPr>
        </p:nvSpPr>
        <p:spPr>
          <a:xfrm>
            <a:off x="2878099" y="3714006"/>
            <a:ext cx="5648528" cy="616256"/>
          </a:xfrm>
          <a:prstGeom prst="rect">
            <a:avLst/>
          </a:prstGeom>
        </p:spPr>
        <p:txBody>
          <a:bodyPr/>
          <a:lstStyle>
            <a:lvl1pPr marL="0" indent="0" algn="l">
              <a:buNone/>
              <a:defRPr sz="2400" i="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03073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34414295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1169123"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6306715"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6306715"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1167479" y="1953435"/>
            <a:ext cx="4563762" cy="2008690"/>
          </a:xfrm>
          <a:prstGeom prst="rect">
            <a:avLst/>
          </a:prstGeom>
        </p:spPr>
      </p:pic>
    </p:spTree>
    <p:extLst>
      <p:ext uri="{BB962C8B-B14F-4D97-AF65-F5344CB8AC3E}">
        <p14:creationId xmlns:p14="http://schemas.microsoft.com/office/powerpoint/2010/main" val="463197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40"/>
            <a:ext cx="10515600" cy="1009651"/>
          </a:xfrm>
          <a:prstGeom prst="rect">
            <a:avLst/>
          </a:prstGeom>
        </p:spPr>
        <p:txBody>
          <a:bodyPr/>
          <a:lstStyle>
            <a:lvl1pPr>
              <a:defRPr sz="27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1500">
                <a:solidFill>
                  <a:srgbClr val="4D2D78"/>
                </a:solidFill>
              </a:defRPr>
            </a:lvl1pPr>
            <a:lvl2pPr>
              <a:defRPr sz="1500">
                <a:solidFill>
                  <a:srgbClr val="4D2D78"/>
                </a:solidFill>
              </a:defRPr>
            </a:lvl2pPr>
            <a:lvl3pPr>
              <a:defRPr sz="1500">
                <a:solidFill>
                  <a:srgbClr val="4D2D78"/>
                </a:solidFill>
              </a:defRPr>
            </a:lvl3pPr>
            <a:lvl4pPr>
              <a:defRPr sz="1500">
                <a:solidFill>
                  <a:srgbClr val="4D2D78"/>
                </a:solidFill>
              </a:defRPr>
            </a:lvl4pPr>
            <a:lvl5pPr>
              <a:defRPr sz="15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644825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293E-CD7D-D442-917B-07FD4C41FB1A}"/>
              </a:ext>
            </a:extLst>
          </p:cNvPr>
          <p:cNvSpPr>
            <a:spLocks noGrp="1"/>
          </p:cNvSpPr>
          <p:nvPr>
            <p:ph type="ctrTitle"/>
          </p:nvPr>
        </p:nvSpPr>
        <p:spPr>
          <a:xfrm>
            <a:off x="2878099" y="2322761"/>
            <a:ext cx="5648528" cy="1311512"/>
          </a:xfrm>
          <a:prstGeom prst="rect">
            <a:avLst/>
          </a:prstGeom>
        </p:spPr>
        <p:txBody>
          <a:bodyPr anchor="b"/>
          <a:lstStyle>
            <a:lvl1pPr algn="l">
              <a:defRPr sz="3600">
                <a:solidFill>
                  <a:schemeClr val="bg1"/>
                </a:solidFill>
                <a:latin typeface="+mn-lt"/>
              </a:defRPr>
            </a:lvl1pPr>
          </a:lstStyle>
          <a:p>
            <a:r>
              <a:rPr lang="en-GB"/>
              <a:t>Click to edit Master title style</a:t>
            </a:r>
            <a:endParaRPr lang="en-US"/>
          </a:p>
        </p:txBody>
      </p:sp>
      <p:sp>
        <p:nvSpPr>
          <p:cNvPr id="11" name="Subtitle 2">
            <a:extLst>
              <a:ext uri="{FF2B5EF4-FFF2-40B4-BE49-F238E27FC236}">
                <a16:creationId xmlns:a16="http://schemas.microsoft.com/office/drawing/2014/main" id="{B1198240-0E1B-6D41-9727-E2DE0EE0EF8D}"/>
              </a:ext>
            </a:extLst>
          </p:cNvPr>
          <p:cNvSpPr>
            <a:spLocks noGrp="1"/>
          </p:cNvSpPr>
          <p:nvPr>
            <p:ph type="subTitle" idx="1"/>
          </p:nvPr>
        </p:nvSpPr>
        <p:spPr>
          <a:xfrm>
            <a:off x="2878099" y="3714006"/>
            <a:ext cx="5648528" cy="616256"/>
          </a:xfrm>
          <a:prstGeom prst="rect">
            <a:avLst/>
          </a:prstGeom>
        </p:spPr>
        <p:txBody>
          <a:bodyPr/>
          <a:lstStyle>
            <a:lvl1pPr marL="0" indent="0" algn="l">
              <a:buNone/>
              <a:defRPr sz="2400" i="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40920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FC64A7-C6F7-4E64-84A0-169F707927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757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quotes or com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1" y="681038"/>
            <a:ext cx="9343029"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pic>
        <p:nvPicPr>
          <p:cNvPr id="4" name="Picture 3" descr="Shape, rectangle&#10;&#10;Description automatically generated">
            <a:extLst>
              <a:ext uri="{FF2B5EF4-FFF2-40B4-BE49-F238E27FC236}">
                <a16:creationId xmlns:a16="http://schemas.microsoft.com/office/drawing/2014/main" id="{1A638AE3-E4E3-4317-A8BB-CD2A064A4C48}"/>
              </a:ext>
            </a:extLst>
          </p:cNvPr>
          <p:cNvPicPr>
            <a:picLocks noChangeAspect="1"/>
          </p:cNvPicPr>
          <p:nvPr userDrawn="1"/>
        </p:nvPicPr>
        <p:blipFill>
          <a:blip r:embed="rId2"/>
          <a:stretch>
            <a:fillRect/>
          </a:stretch>
        </p:blipFill>
        <p:spPr>
          <a:xfrm>
            <a:off x="838201" y="4093504"/>
            <a:ext cx="4563762" cy="2008690"/>
          </a:xfrm>
          <a:prstGeom prst="rect">
            <a:avLst/>
          </a:prstGeom>
        </p:spPr>
      </p:pic>
      <p:pic>
        <p:nvPicPr>
          <p:cNvPr id="5" name="Picture 4" descr="Shape, rectangle&#10;&#10;Description automatically generated">
            <a:extLst>
              <a:ext uri="{FF2B5EF4-FFF2-40B4-BE49-F238E27FC236}">
                <a16:creationId xmlns:a16="http://schemas.microsoft.com/office/drawing/2014/main" id="{81104581-68C2-4EDD-ACB9-F4E8E13EBF44}"/>
              </a:ext>
            </a:extLst>
          </p:cNvPr>
          <p:cNvPicPr>
            <a:picLocks noChangeAspect="1"/>
          </p:cNvPicPr>
          <p:nvPr userDrawn="1"/>
        </p:nvPicPr>
        <p:blipFill>
          <a:blip r:embed="rId2"/>
          <a:stretch>
            <a:fillRect/>
          </a:stretch>
        </p:blipFill>
        <p:spPr>
          <a:xfrm>
            <a:off x="5617468" y="4093504"/>
            <a:ext cx="4563762" cy="2008690"/>
          </a:xfrm>
          <a:prstGeom prst="rect">
            <a:avLst/>
          </a:prstGeom>
        </p:spPr>
      </p:pic>
      <p:pic>
        <p:nvPicPr>
          <p:cNvPr id="6" name="Picture 5" descr="Shape, rectangle&#10;&#10;Description automatically generated">
            <a:extLst>
              <a:ext uri="{FF2B5EF4-FFF2-40B4-BE49-F238E27FC236}">
                <a16:creationId xmlns:a16="http://schemas.microsoft.com/office/drawing/2014/main" id="{BFB08756-510B-4F30-BCA2-EF44D0DEC4C6}"/>
              </a:ext>
            </a:extLst>
          </p:cNvPr>
          <p:cNvPicPr>
            <a:picLocks noChangeAspect="1"/>
          </p:cNvPicPr>
          <p:nvPr userDrawn="1"/>
        </p:nvPicPr>
        <p:blipFill>
          <a:blip r:embed="rId2"/>
          <a:stretch>
            <a:fillRect/>
          </a:stretch>
        </p:blipFill>
        <p:spPr>
          <a:xfrm>
            <a:off x="5617468" y="1953435"/>
            <a:ext cx="4563762" cy="2008690"/>
          </a:xfrm>
          <a:prstGeom prst="rect">
            <a:avLst/>
          </a:prstGeom>
        </p:spPr>
      </p:pic>
      <p:pic>
        <p:nvPicPr>
          <p:cNvPr id="8" name="Picture 7" descr="Shape, rectangle&#10;&#10;Description automatically generated">
            <a:extLst>
              <a:ext uri="{FF2B5EF4-FFF2-40B4-BE49-F238E27FC236}">
                <a16:creationId xmlns:a16="http://schemas.microsoft.com/office/drawing/2014/main" id="{7420B588-3E2B-426B-9629-9E993E45F8F7}"/>
              </a:ext>
            </a:extLst>
          </p:cNvPr>
          <p:cNvPicPr>
            <a:picLocks noChangeAspect="1"/>
          </p:cNvPicPr>
          <p:nvPr userDrawn="1"/>
        </p:nvPicPr>
        <p:blipFill>
          <a:blip r:embed="rId2"/>
          <a:stretch>
            <a:fillRect/>
          </a:stretch>
        </p:blipFill>
        <p:spPr>
          <a:xfrm>
            <a:off x="839927" y="1953435"/>
            <a:ext cx="4563762" cy="2008690"/>
          </a:xfrm>
          <a:prstGeom prst="rect">
            <a:avLst/>
          </a:prstGeom>
        </p:spPr>
      </p:pic>
      <p:sp>
        <p:nvSpPr>
          <p:cNvPr id="7" name="Content Placeholder 6"/>
          <p:cNvSpPr>
            <a:spLocks noGrp="1"/>
          </p:cNvSpPr>
          <p:nvPr>
            <p:ph sz="quarter" idx="10"/>
          </p:nvPr>
        </p:nvSpPr>
        <p:spPr>
          <a:xfrm>
            <a:off x="1541463" y="2470150"/>
            <a:ext cx="3276601"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p:cNvSpPr>
            <a:spLocks noGrp="1"/>
          </p:cNvSpPr>
          <p:nvPr>
            <p:ph sz="quarter" idx="11"/>
          </p:nvPr>
        </p:nvSpPr>
        <p:spPr>
          <a:xfrm>
            <a:off x="6410025" y="4501397"/>
            <a:ext cx="3276601"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6"/>
          <p:cNvSpPr>
            <a:spLocks noGrp="1"/>
          </p:cNvSpPr>
          <p:nvPr>
            <p:ph sz="quarter" idx="12"/>
          </p:nvPr>
        </p:nvSpPr>
        <p:spPr>
          <a:xfrm>
            <a:off x="1481781" y="4631240"/>
            <a:ext cx="3276601" cy="914400"/>
          </a:xfrm>
        </p:spPr>
        <p:txBody>
          <a:bodyPr/>
          <a:lstStyle>
            <a:lvl1pPr>
              <a:defRPr>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6"/>
          <p:cNvSpPr>
            <a:spLocks noGrp="1"/>
          </p:cNvSpPr>
          <p:nvPr>
            <p:ph sz="quarter" idx="13"/>
          </p:nvPr>
        </p:nvSpPr>
        <p:spPr>
          <a:xfrm>
            <a:off x="6410025" y="2504175"/>
            <a:ext cx="3276601"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505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18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38"/>
            <a:ext cx="10515600" cy="1009651"/>
          </a:xfrm>
          <a:prstGeom prst="rect">
            <a:avLst/>
          </a:prstGeom>
        </p:spPr>
        <p:txBody>
          <a:bodyPr/>
          <a:lstStyle>
            <a:lvl1pPr>
              <a:defRPr sz="36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2000">
                <a:solidFill>
                  <a:srgbClr val="4D2D78"/>
                </a:solidFill>
              </a:defRPr>
            </a:lvl1pPr>
            <a:lvl2pPr>
              <a:defRPr sz="2000">
                <a:solidFill>
                  <a:srgbClr val="4D2D78"/>
                </a:solidFill>
              </a:defRPr>
            </a:lvl2pPr>
            <a:lvl3pPr>
              <a:defRPr sz="2000">
                <a:solidFill>
                  <a:srgbClr val="4D2D78"/>
                </a:solidFill>
              </a:defRPr>
            </a:lvl3pPr>
            <a:lvl4pPr>
              <a:defRPr sz="2000">
                <a:solidFill>
                  <a:srgbClr val="4D2D78"/>
                </a:solidFill>
              </a:defRPr>
            </a:lvl4pPr>
            <a:lvl5pPr>
              <a:defRPr sz="20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260823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4B46-92A5-8346-A7A6-73D5D5D3CA48}"/>
              </a:ext>
            </a:extLst>
          </p:cNvPr>
          <p:cNvSpPr>
            <a:spLocks noGrp="1"/>
          </p:cNvSpPr>
          <p:nvPr>
            <p:ph type="title"/>
          </p:nvPr>
        </p:nvSpPr>
        <p:spPr>
          <a:xfrm>
            <a:off x="838202" y="681040"/>
            <a:ext cx="10515600" cy="1009651"/>
          </a:xfrm>
          <a:prstGeom prst="rect">
            <a:avLst/>
          </a:prstGeom>
        </p:spPr>
        <p:txBody>
          <a:bodyPr/>
          <a:lstStyle>
            <a:lvl1pPr>
              <a:defRPr sz="2700" b="1">
                <a:solidFill>
                  <a:srgbClr val="4D2D78"/>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A43B5AEE-8155-3843-BBD6-A8BAAA08C4A6}"/>
              </a:ext>
            </a:extLst>
          </p:cNvPr>
          <p:cNvSpPr>
            <a:spLocks noGrp="1"/>
          </p:cNvSpPr>
          <p:nvPr>
            <p:ph idx="13"/>
          </p:nvPr>
        </p:nvSpPr>
        <p:spPr>
          <a:xfrm>
            <a:off x="838202" y="1870075"/>
            <a:ext cx="10515600" cy="4351338"/>
          </a:xfrm>
          <a:prstGeom prst="rect">
            <a:avLst/>
          </a:prstGeom>
        </p:spPr>
        <p:txBody>
          <a:bodyPr/>
          <a:lstStyle>
            <a:lvl1pPr>
              <a:defRPr sz="1500">
                <a:solidFill>
                  <a:srgbClr val="4D2D78"/>
                </a:solidFill>
              </a:defRPr>
            </a:lvl1pPr>
            <a:lvl2pPr>
              <a:defRPr sz="1500">
                <a:solidFill>
                  <a:srgbClr val="4D2D78"/>
                </a:solidFill>
              </a:defRPr>
            </a:lvl2pPr>
            <a:lvl3pPr>
              <a:defRPr sz="1500">
                <a:solidFill>
                  <a:srgbClr val="4D2D78"/>
                </a:solidFill>
              </a:defRPr>
            </a:lvl3pPr>
            <a:lvl4pPr>
              <a:defRPr sz="1500">
                <a:solidFill>
                  <a:srgbClr val="4D2D78"/>
                </a:solidFill>
              </a:defRPr>
            </a:lvl4pPr>
            <a:lvl5pPr>
              <a:defRPr sz="1500">
                <a:solidFill>
                  <a:srgbClr val="4D2D78"/>
                </a:solidFill>
              </a:defRPr>
            </a:lvl5pPr>
          </a:lstStyle>
          <a:p>
            <a:pPr lvl="0"/>
            <a:r>
              <a:rPr lang="en-GB"/>
              <a:t>Click to edit Master text styles</a:t>
            </a:r>
          </a:p>
        </p:txBody>
      </p:sp>
    </p:spTree>
    <p:extLst>
      <p:ext uri="{BB962C8B-B14F-4D97-AF65-F5344CB8AC3E}">
        <p14:creationId xmlns:p14="http://schemas.microsoft.com/office/powerpoint/2010/main" val="59483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7.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4.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6.xml"/><Relationship Id="rId1" Type="http://schemas.openxmlformats.org/officeDocument/2006/relationships/slideLayout" Target="../slideLayouts/slideLayout51.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7.xml"/><Relationship Id="rId1" Type="http://schemas.openxmlformats.org/officeDocument/2006/relationships/slideLayout" Target="../slideLayouts/slideLayout52.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7.pn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89063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89063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933AAEF1-C077-4C0A-AB0A-C5B058B40534}"/>
              </a:ext>
            </a:extLst>
          </p:cNvPr>
          <p:cNvPicPr>
            <a:picLocks noChangeAspect="1"/>
          </p:cNvPicPr>
          <p:nvPr userDrawn="1"/>
        </p:nvPicPr>
        <p:blipFill>
          <a:blip r:embed="rId13"/>
          <a:stretch>
            <a:fillRect/>
          </a:stretch>
        </p:blipFill>
        <p:spPr>
          <a:xfrm>
            <a:off x="12572664" y="1630008"/>
            <a:ext cx="1332974" cy="957918"/>
          </a:xfrm>
          <a:prstGeom prst="rect">
            <a:avLst/>
          </a:prstGeom>
        </p:spPr>
      </p:pic>
      <p:sp>
        <p:nvSpPr>
          <p:cNvPr id="9" name="TextBox 8"/>
          <p:cNvSpPr txBox="1"/>
          <p:nvPr userDrawn="1"/>
        </p:nvSpPr>
        <p:spPr>
          <a:xfrm>
            <a:off x="10292668" y="6182440"/>
            <a:ext cx="1760562" cy="338554"/>
          </a:xfrm>
          <a:prstGeom prst="rect">
            <a:avLst/>
          </a:prstGeom>
          <a:noFill/>
        </p:spPr>
        <p:txBody>
          <a:bodyPr wrap="square" rtlCol="0">
            <a:spAutoFit/>
          </a:bodyPr>
          <a:lstStyle/>
          <a:p>
            <a:pPr algn="ctr"/>
            <a:r>
              <a:rPr lang="en-GB" sz="1600" b="1">
                <a:solidFill>
                  <a:srgbClr val="256CD0"/>
                </a:solidFill>
                <a:latin typeface="+mn-lt"/>
              </a:rPr>
              <a:t>www.cruse.org.uk</a:t>
            </a:r>
          </a:p>
        </p:txBody>
      </p:sp>
      <p:sp>
        <p:nvSpPr>
          <p:cNvPr id="11" name="TextBox 10">
            <a:extLst>
              <a:ext uri="{FF2B5EF4-FFF2-40B4-BE49-F238E27FC236}">
                <a16:creationId xmlns:a16="http://schemas.microsoft.com/office/drawing/2014/main" id="{CB172983-AE91-4381-98A4-685C35A71494}"/>
              </a:ext>
            </a:extLst>
          </p:cNvPr>
          <p:cNvSpPr txBox="1"/>
          <p:nvPr userDrawn="1"/>
        </p:nvSpPr>
        <p:spPr>
          <a:xfrm>
            <a:off x="10241111" y="6454147"/>
            <a:ext cx="1842656" cy="246349"/>
          </a:xfrm>
          <a:prstGeom prst="rect">
            <a:avLst/>
          </a:prstGeom>
          <a:noFill/>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001" kern="1200">
                <a:solidFill>
                  <a:srgbClr val="4D2D78"/>
                </a:solidFill>
                <a:effectLst/>
                <a:latin typeface="+mn-lt"/>
                <a:ea typeface="+mn-ea"/>
                <a:cs typeface="+mn-cs"/>
              </a:rPr>
              <a:t>© Cruse Bereavement Support</a:t>
            </a:r>
          </a:p>
        </p:txBody>
      </p:sp>
      <p:pic>
        <p:nvPicPr>
          <p:cNvPr id="4" name="Picture 3" descr="A purple and white circle with people in scrubs and text&#10;&#10;Description automatically generated">
            <a:extLst>
              <a:ext uri="{FF2B5EF4-FFF2-40B4-BE49-F238E27FC236}">
                <a16:creationId xmlns:a16="http://schemas.microsoft.com/office/drawing/2014/main" id="{B2E96C8B-B027-0AC4-2884-92E02D51E14B}"/>
              </a:ext>
            </a:extLst>
          </p:cNvPr>
          <p:cNvPicPr>
            <a:picLocks noChangeAspect="1"/>
          </p:cNvPicPr>
          <p:nvPr userDrawn="1"/>
        </p:nvPicPr>
        <p:blipFill>
          <a:blip r:embed="rId14"/>
          <a:stretch>
            <a:fillRect/>
          </a:stretch>
        </p:blipFill>
        <p:spPr>
          <a:xfrm>
            <a:off x="-69012" y="5861649"/>
            <a:ext cx="996351" cy="996351"/>
          </a:xfrm>
          <a:prstGeom prst="rect">
            <a:avLst/>
          </a:prstGeom>
        </p:spPr>
      </p:pic>
    </p:spTree>
    <p:extLst>
      <p:ext uri="{BB962C8B-B14F-4D97-AF65-F5344CB8AC3E}">
        <p14:creationId xmlns:p14="http://schemas.microsoft.com/office/powerpoint/2010/main" val="35480090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5" r:id="rId6"/>
    <p:sldLayoutId id="2147483696" r:id="rId7"/>
    <p:sldLayoutId id="2147483697" r:id="rId8"/>
    <p:sldLayoutId id="2147483751" r:id="rId9"/>
    <p:sldLayoutId id="2147483752" r:id="rId10"/>
    <p:sldLayoutId id="2147483769" r:id="rId11"/>
  </p:sldLayoutIdLst>
  <p:txStyles>
    <p:titleStyle>
      <a:lvl1pPr algn="l" defTabSz="914411" rtl="0" eaLnBrk="1" latinLnBrk="0" hangingPunct="1">
        <a:lnSpc>
          <a:spcPct val="90000"/>
        </a:lnSpc>
        <a:spcBef>
          <a:spcPct val="0"/>
        </a:spcBef>
        <a:buNone/>
        <a:defRPr sz="4400" b="1" kern="1200">
          <a:solidFill>
            <a:srgbClr val="4D2D78"/>
          </a:solidFill>
          <a:latin typeface="+mn-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rgbClr val="4D2D78"/>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rgbClr val="4D2D78"/>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rgbClr val="4D2D78"/>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rgbClr val="4D2D78"/>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B94B59-2F96-E145-8B85-9EF7D0699CFB}"/>
              </a:ext>
            </a:extLst>
          </p:cNvPr>
          <p:cNvPicPr>
            <a:picLocks noChangeAspect="1"/>
          </p:cNvPicPr>
          <p:nvPr userDrawn="1"/>
        </p:nvPicPr>
        <p:blipFill>
          <a:blip r:embed="rId4"/>
          <a:stretch>
            <a:fillRect/>
          </a:stretch>
        </p:blipFill>
        <p:spPr>
          <a:xfrm>
            <a:off x="2723455" y="1905373"/>
            <a:ext cx="6745093" cy="2724619"/>
          </a:xfrm>
          <a:prstGeom prst="rect">
            <a:avLst/>
          </a:prstGeom>
        </p:spPr>
      </p:pic>
      <p:sp>
        <p:nvSpPr>
          <p:cNvPr id="8" name="Subtitle 2">
            <a:extLst>
              <a:ext uri="{FF2B5EF4-FFF2-40B4-BE49-F238E27FC236}">
                <a16:creationId xmlns:a16="http://schemas.microsoft.com/office/drawing/2014/main" id="{84088E94-3D49-E94B-BDE7-80EA108E788F}"/>
              </a:ext>
            </a:extLst>
          </p:cNvPr>
          <p:cNvSpPr txBox="1">
            <a:spLocks/>
          </p:cNvSpPr>
          <p:nvPr userDrawn="1"/>
        </p:nvSpPr>
        <p:spPr>
          <a:xfrm>
            <a:off x="13025887" y="4917567"/>
            <a:ext cx="4509383" cy="16557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rgbClr val="4D2D78"/>
                </a:solidFill>
                <a:cs typeface="Arial" panose="020B0604020202020204" pitchFamily="34" charset="0"/>
              </a:rPr>
              <a:t>cruse.org.uk</a:t>
            </a:r>
          </a:p>
          <a:p>
            <a:r>
              <a:rPr lang="en-GB" sz="1200">
                <a:cs typeface="Arial" panose="020B0604020202020204" pitchFamily="34" charset="0"/>
              </a:rPr>
              <a:t>Registered Charity No. 208078</a:t>
            </a:r>
          </a:p>
          <a:p>
            <a:endParaRPr lang="en-US" sz="3200">
              <a:solidFill>
                <a:srgbClr val="4D2D78"/>
              </a:solidFill>
              <a:cs typeface="Arial" panose="020B0604020202020204" pitchFamily="34" charset="0"/>
            </a:endParaRPr>
          </a:p>
        </p:txBody>
      </p:sp>
      <p:pic>
        <p:nvPicPr>
          <p:cNvPr id="5" name="Picture 4" descr="Logo, company name&#10;&#10;Description automatically generated with medium confidence">
            <a:extLst>
              <a:ext uri="{FF2B5EF4-FFF2-40B4-BE49-F238E27FC236}">
                <a16:creationId xmlns:a16="http://schemas.microsoft.com/office/drawing/2014/main" id="{589E0AAB-8101-489B-AED8-4005557D6CD0}"/>
              </a:ext>
            </a:extLst>
          </p:cNvPr>
          <p:cNvPicPr>
            <a:picLocks noChangeAspect="1"/>
          </p:cNvPicPr>
          <p:nvPr userDrawn="1"/>
        </p:nvPicPr>
        <p:blipFill>
          <a:blip r:embed="rId5"/>
          <a:stretch>
            <a:fillRect/>
          </a:stretch>
        </p:blipFill>
        <p:spPr>
          <a:xfrm>
            <a:off x="12414055" y="1456690"/>
            <a:ext cx="2107474" cy="1516489"/>
          </a:xfrm>
          <a:prstGeom prst="rect">
            <a:avLst/>
          </a:prstGeom>
        </p:spPr>
      </p:pic>
    </p:spTree>
    <p:extLst>
      <p:ext uri="{BB962C8B-B14F-4D97-AF65-F5344CB8AC3E}">
        <p14:creationId xmlns:p14="http://schemas.microsoft.com/office/powerpoint/2010/main" val="2943079095"/>
      </p:ext>
    </p:extLst>
  </p:cSld>
  <p:clrMap bg1="lt1" tx1="dk1" bg2="lt2" tx2="dk2" accent1="accent1" accent2="accent2" accent3="accent3" accent4="accent4" accent5="accent5" accent6="accent6" hlink="hlink" folHlink="folHlink"/>
  <p:sldLayoutIdLst>
    <p:sldLayoutId id="2147483672" r:id="rId1"/>
    <p:sldLayoutId id="2147483766" r:id="rId2"/>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with medium confidence">
            <a:extLst>
              <a:ext uri="{FF2B5EF4-FFF2-40B4-BE49-F238E27FC236}">
                <a16:creationId xmlns:a16="http://schemas.microsoft.com/office/drawing/2014/main" id="{24415F66-6702-F943-9C3D-CFF8EB1F4439}"/>
              </a:ext>
            </a:extLst>
          </p:cNvPr>
          <p:cNvPicPr>
            <a:picLocks noChangeAspect="1"/>
          </p:cNvPicPr>
          <p:nvPr userDrawn="1"/>
        </p:nvPicPr>
        <p:blipFill>
          <a:blip r:embed="rId9"/>
          <a:stretch>
            <a:fillRect/>
          </a:stretch>
        </p:blipFill>
        <p:spPr>
          <a:xfrm>
            <a:off x="12395007" y="1249657"/>
            <a:ext cx="1488167" cy="1070850"/>
          </a:xfrm>
          <a:prstGeom prst="rect">
            <a:avLst/>
          </a:prstGeom>
        </p:spPr>
      </p:pic>
    </p:spTree>
    <p:extLst>
      <p:ext uri="{BB962C8B-B14F-4D97-AF65-F5344CB8AC3E}">
        <p14:creationId xmlns:p14="http://schemas.microsoft.com/office/powerpoint/2010/main" val="366251817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743" r:id="rId3"/>
    <p:sldLayoutId id="2147483744" r:id="rId4"/>
    <p:sldLayoutId id="2147483745" r:id="rId5"/>
    <p:sldLayoutId id="2147483746" r:id="rId6"/>
    <p:sldLayoutId id="2147483747" r:id="rId7"/>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B94B59-2F96-E145-8B85-9EF7D0699CFB}"/>
              </a:ext>
            </a:extLst>
          </p:cNvPr>
          <p:cNvPicPr>
            <a:picLocks noChangeAspect="1"/>
          </p:cNvPicPr>
          <p:nvPr userDrawn="1"/>
        </p:nvPicPr>
        <p:blipFill>
          <a:blip r:embed="rId4"/>
          <a:stretch>
            <a:fillRect/>
          </a:stretch>
        </p:blipFill>
        <p:spPr>
          <a:xfrm>
            <a:off x="1920974" y="1867086"/>
            <a:ext cx="8041717" cy="3248378"/>
          </a:xfrm>
          <a:prstGeom prst="rect">
            <a:avLst/>
          </a:prstGeom>
        </p:spPr>
      </p:pic>
      <p:sp>
        <p:nvSpPr>
          <p:cNvPr id="8" name="Subtitle 2">
            <a:extLst>
              <a:ext uri="{FF2B5EF4-FFF2-40B4-BE49-F238E27FC236}">
                <a16:creationId xmlns:a16="http://schemas.microsoft.com/office/drawing/2014/main" id="{84088E94-3D49-E94B-BDE7-80EA108E788F}"/>
              </a:ext>
            </a:extLst>
          </p:cNvPr>
          <p:cNvSpPr txBox="1">
            <a:spLocks/>
          </p:cNvSpPr>
          <p:nvPr userDrawn="1"/>
        </p:nvSpPr>
        <p:spPr>
          <a:xfrm>
            <a:off x="12595209" y="4872060"/>
            <a:ext cx="5625737" cy="16557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rPr>
              <a:t>cruse.org.uk</a:t>
            </a:r>
          </a:p>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Registered Charity No. 208078</a:t>
            </a:r>
          </a:p>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4D2D78"/>
              </a:solidFill>
              <a:effectLst/>
              <a:uLnTx/>
              <a:uFillTx/>
              <a:latin typeface="Calibri" panose="020F0502020204030204"/>
              <a:ea typeface="+mn-ea"/>
              <a:cs typeface="Arial" panose="020B0604020202020204" pitchFamily="34" charset="0"/>
            </a:endParaRPr>
          </a:p>
        </p:txBody>
      </p:sp>
      <p:pic>
        <p:nvPicPr>
          <p:cNvPr id="5" name="Picture 4" descr="Logo, company name&#10;&#10;Description automatically generated with medium confidence">
            <a:extLst>
              <a:ext uri="{FF2B5EF4-FFF2-40B4-BE49-F238E27FC236}">
                <a16:creationId xmlns:a16="http://schemas.microsoft.com/office/drawing/2014/main" id="{589E0AAB-8101-489B-AED8-4005557D6CD0}"/>
              </a:ext>
            </a:extLst>
          </p:cNvPr>
          <p:cNvPicPr>
            <a:picLocks noChangeAspect="1"/>
          </p:cNvPicPr>
          <p:nvPr userDrawn="1"/>
        </p:nvPicPr>
        <p:blipFill>
          <a:blip r:embed="rId5"/>
          <a:stretch>
            <a:fillRect/>
          </a:stretch>
        </p:blipFill>
        <p:spPr>
          <a:xfrm>
            <a:off x="12595210" y="1456690"/>
            <a:ext cx="2107474" cy="1516489"/>
          </a:xfrm>
          <a:prstGeom prst="rect">
            <a:avLst/>
          </a:prstGeom>
        </p:spPr>
      </p:pic>
    </p:spTree>
    <p:extLst>
      <p:ext uri="{BB962C8B-B14F-4D97-AF65-F5344CB8AC3E}">
        <p14:creationId xmlns:p14="http://schemas.microsoft.com/office/powerpoint/2010/main" val="1947301001"/>
      </p:ext>
    </p:extLst>
  </p:cSld>
  <p:clrMap bg1="lt1" tx1="dk1" bg2="lt2" tx2="dk2" accent1="accent1" accent2="accent2" accent3="accent3" accent4="accent4" accent5="accent5" accent6="accent6" hlink="hlink" folHlink="folHlink"/>
  <p:sldLayoutIdLst>
    <p:sldLayoutId id="2147483686" r:id="rId1"/>
    <p:sldLayoutId id="2147483770" r:id="rId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E3367D2-67B3-4C49-968B-F40297DA3B27}"/>
              </a:ext>
            </a:extLst>
          </p:cNvPr>
          <p:cNvCxnSpPr>
            <a:cxnSpLocks/>
          </p:cNvCxnSpPr>
          <p:nvPr userDrawn="1"/>
        </p:nvCxnSpPr>
        <p:spPr>
          <a:xfrm>
            <a:off x="4572002" y="1825625"/>
            <a:ext cx="0" cy="4449051"/>
          </a:xfrm>
          <a:prstGeom prst="line">
            <a:avLst/>
          </a:prstGeom>
          <a:ln w="25400">
            <a:solidFill>
              <a:srgbClr val="4D2D78"/>
            </a:solidFill>
          </a:ln>
        </p:spPr>
        <p:style>
          <a:lnRef idx="1">
            <a:schemeClr val="accent1"/>
          </a:lnRef>
          <a:fillRef idx="0">
            <a:schemeClr val="accent1"/>
          </a:fillRef>
          <a:effectRef idx="0">
            <a:schemeClr val="accent1"/>
          </a:effectRef>
          <a:fontRef idx="minor">
            <a:schemeClr val="tx1"/>
          </a:fontRef>
        </p:style>
      </p:cxnSp>
      <p:pic>
        <p:nvPicPr>
          <p:cNvPr id="8" name="Picture 7" descr="Logo, company name&#10;&#10;Description automatically generated with medium confidence">
            <a:extLst>
              <a:ext uri="{FF2B5EF4-FFF2-40B4-BE49-F238E27FC236}">
                <a16:creationId xmlns:a16="http://schemas.microsoft.com/office/drawing/2014/main" id="{24415F66-6702-F943-9C3D-CFF8EB1F4439}"/>
              </a:ext>
            </a:extLst>
          </p:cNvPr>
          <p:cNvPicPr>
            <a:picLocks noChangeAspect="1"/>
          </p:cNvPicPr>
          <p:nvPr userDrawn="1"/>
        </p:nvPicPr>
        <p:blipFill>
          <a:blip r:embed="rId5"/>
          <a:stretch>
            <a:fillRect/>
          </a:stretch>
        </p:blipFill>
        <p:spPr>
          <a:xfrm>
            <a:off x="12511527" y="1577459"/>
            <a:ext cx="1380274" cy="993213"/>
          </a:xfrm>
          <a:prstGeom prst="rect">
            <a:avLst/>
          </a:prstGeom>
        </p:spPr>
      </p:pic>
    </p:spTree>
    <p:extLst>
      <p:ext uri="{BB962C8B-B14F-4D97-AF65-F5344CB8AC3E}">
        <p14:creationId xmlns:p14="http://schemas.microsoft.com/office/powerpoint/2010/main" val="16240154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with medium confidence">
            <a:extLst>
              <a:ext uri="{FF2B5EF4-FFF2-40B4-BE49-F238E27FC236}">
                <a16:creationId xmlns:a16="http://schemas.microsoft.com/office/drawing/2014/main" id="{24415F66-6702-F943-9C3D-CFF8EB1F4439}"/>
              </a:ext>
            </a:extLst>
          </p:cNvPr>
          <p:cNvPicPr>
            <a:picLocks noChangeAspect="1"/>
          </p:cNvPicPr>
          <p:nvPr userDrawn="1"/>
        </p:nvPicPr>
        <p:blipFill>
          <a:blip r:embed="rId7"/>
          <a:stretch>
            <a:fillRect/>
          </a:stretch>
        </p:blipFill>
        <p:spPr>
          <a:xfrm>
            <a:off x="12710997" y="2250320"/>
            <a:ext cx="1344309" cy="967333"/>
          </a:xfrm>
          <a:prstGeom prst="rect">
            <a:avLst/>
          </a:prstGeom>
        </p:spPr>
      </p:pic>
    </p:spTree>
    <p:extLst>
      <p:ext uri="{BB962C8B-B14F-4D97-AF65-F5344CB8AC3E}">
        <p14:creationId xmlns:p14="http://schemas.microsoft.com/office/powerpoint/2010/main" val="37447569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6" r:id="rId5"/>
  </p:sldLayoutIdLst>
  <p:hf sldNum="0"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with medium confidence">
            <a:extLst>
              <a:ext uri="{FF2B5EF4-FFF2-40B4-BE49-F238E27FC236}">
                <a16:creationId xmlns:a16="http://schemas.microsoft.com/office/drawing/2014/main" id="{24415F66-6702-F943-9C3D-CFF8EB1F4439}"/>
              </a:ext>
            </a:extLst>
          </p:cNvPr>
          <p:cNvPicPr>
            <a:picLocks noChangeAspect="1"/>
          </p:cNvPicPr>
          <p:nvPr userDrawn="1"/>
        </p:nvPicPr>
        <p:blipFill>
          <a:blip r:embed="rId4"/>
          <a:stretch>
            <a:fillRect/>
          </a:stretch>
        </p:blipFill>
        <p:spPr>
          <a:xfrm>
            <a:off x="12353670" y="1912511"/>
            <a:ext cx="2107474" cy="1516489"/>
          </a:xfrm>
          <a:prstGeom prst="rect">
            <a:avLst/>
          </a:prstGeom>
        </p:spPr>
      </p:pic>
    </p:spTree>
    <p:extLst>
      <p:ext uri="{BB962C8B-B14F-4D97-AF65-F5344CB8AC3E}">
        <p14:creationId xmlns:p14="http://schemas.microsoft.com/office/powerpoint/2010/main" val="1005007854"/>
      </p:ext>
    </p:extLst>
  </p:cSld>
  <p:clrMap bg1="lt1" tx1="dk1" bg2="lt2" tx2="dk2" accent1="accent1" accent2="accent2" accent3="accent3" accent4="accent4" accent5="accent5" accent6="accent6" hlink="hlink" folHlink="folHlink"/>
  <p:sldLayoutIdLst>
    <p:sldLayoutId id="2147483739" r:id="rId1"/>
    <p:sldLayoutId id="2147483740" r:id="rId2"/>
  </p:sldLayoutIdLst>
  <p:hf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E4E4F4"/>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A8246959-806D-234D-9AF2-5496CE7DAF80}"/>
              </a:ext>
            </a:extLst>
          </p:cNvPr>
          <p:cNvPicPr>
            <a:picLocks noChangeAspect="1"/>
          </p:cNvPicPr>
          <p:nvPr userDrawn="1"/>
        </p:nvPicPr>
        <p:blipFill>
          <a:blip r:embed="rId3"/>
          <a:stretch>
            <a:fillRect/>
          </a:stretch>
        </p:blipFill>
        <p:spPr>
          <a:xfrm>
            <a:off x="669469" y="476250"/>
            <a:ext cx="10836732" cy="5896612"/>
          </a:xfrm>
          <a:prstGeom prst="rect">
            <a:avLst/>
          </a:prstGeom>
        </p:spPr>
      </p:pic>
    </p:spTree>
    <p:extLst>
      <p:ext uri="{BB962C8B-B14F-4D97-AF65-F5344CB8AC3E}">
        <p14:creationId xmlns:p14="http://schemas.microsoft.com/office/powerpoint/2010/main" val="2691084559"/>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3CAA2-63FC-B24B-AF1E-37A0C5F2F26A}"/>
              </a:ext>
            </a:extLst>
          </p:cNvPr>
          <p:cNvPicPr>
            <a:picLocks noChangeAspect="1"/>
          </p:cNvPicPr>
          <p:nvPr userDrawn="1"/>
        </p:nvPicPr>
        <p:blipFill>
          <a:blip r:embed="rId3"/>
          <a:stretch>
            <a:fillRect/>
          </a:stretch>
        </p:blipFill>
        <p:spPr>
          <a:xfrm>
            <a:off x="1697868" y="1797247"/>
            <a:ext cx="8796268" cy="3553172"/>
          </a:xfrm>
          <a:prstGeom prst="rect">
            <a:avLst/>
          </a:prstGeom>
        </p:spPr>
      </p:pic>
    </p:spTree>
    <p:extLst>
      <p:ext uri="{BB962C8B-B14F-4D97-AF65-F5344CB8AC3E}">
        <p14:creationId xmlns:p14="http://schemas.microsoft.com/office/powerpoint/2010/main" val="3673356012"/>
      </p:ext>
    </p:extLst>
  </p:cSld>
  <p:clrMap bg1="lt1" tx1="dk1" bg2="lt2" tx2="dk2" accent1="accent1" accent2="accent2" accent3="accent3" accent4="accent4" accent5="accent5" accent6="accent6" hlink="hlink" folHlink="folHlink"/>
  <p:sldLayoutIdLst>
    <p:sldLayoutId id="2147483759" r:id="rId1"/>
  </p:sldLayoutIdLst>
  <p:hf sldNum="0"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with medium confidence">
            <a:extLst>
              <a:ext uri="{FF2B5EF4-FFF2-40B4-BE49-F238E27FC236}">
                <a16:creationId xmlns:a16="http://schemas.microsoft.com/office/drawing/2014/main" id="{24415F66-6702-F943-9C3D-CFF8EB1F4439}"/>
              </a:ext>
            </a:extLst>
          </p:cNvPr>
          <p:cNvPicPr>
            <a:picLocks noChangeAspect="1"/>
          </p:cNvPicPr>
          <p:nvPr userDrawn="1"/>
        </p:nvPicPr>
        <p:blipFill>
          <a:blip r:embed="rId5"/>
          <a:stretch>
            <a:fillRect/>
          </a:stretch>
        </p:blipFill>
        <p:spPr>
          <a:xfrm>
            <a:off x="12626145" y="1284162"/>
            <a:ext cx="1248404" cy="898322"/>
          </a:xfrm>
          <a:prstGeom prst="rect">
            <a:avLst/>
          </a:prstGeom>
        </p:spPr>
      </p:pic>
    </p:spTree>
    <p:extLst>
      <p:ext uri="{BB962C8B-B14F-4D97-AF65-F5344CB8AC3E}">
        <p14:creationId xmlns:p14="http://schemas.microsoft.com/office/powerpoint/2010/main" val="151281490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3CAA2-63FC-B24B-AF1E-37A0C5F2F26A}"/>
              </a:ext>
            </a:extLst>
          </p:cNvPr>
          <p:cNvPicPr>
            <a:picLocks noChangeAspect="1"/>
          </p:cNvPicPr>
          <p:nvPr userDrawn="1"/>
        </p:nvPicPr>
        <p:blipFill>
          <a:blip r:embed="rId4"/>
          <a:stretch>
            <a:fillRect/>
          </a:stretch>
        </p:blipFill>
        <p:spPr>
          <a:xfrm>
            <a:off x="1697868" y="1797247"/>
            <a:ext cx="8796268" cy="3553172"/>
          </a:xfrm>
          <a:prstGeom prst="rect">
            <a:avLst/>
          </a:prstGeom>
        </p:spPr>
      </p:pic>
      <p:pic>
        <p:nvPicPr>
          <p:cNvPr id="2" name="Picture 1" descr="A purple and white circle with people in scrubs and text&#10;&#10;Description automatically generated">
            <a:extLst>
              <a:ext uri="{FF2B5EF4-FFF2-40B4-BE49-F238E27FC236}">
                <a16:creationId xmlns:a16="http://schemas.microsoft.com/office/drawing/2014/main" id="{ED407F84-28A4-EE47-7277-AD3114F87A77}"/>
              </a:ext>
            </a:extLst>
          </p:cNvPr>
          <p:cNvPicPr>
            <a:picLocks noChangeAspect="1"/>
          </p:cNvPicPr>
          <p:nvPr userDrawn="1"/>
        </p:nvPicPr>
        <p:blipFill>
          <a:blip r:embed="rId5"/>
          <a:stretch>
            <a:fillRect/>
          </a:stretch>
        </p:blipFill>
        <p:spPr>
          <a:xfrm>
            <a:off x="-1492371" y="5421702"/>
            <a:ext cx="996351" cy="996351"/>
          </a:xfrm>
          <a:prstGeom prst="rect">
            <a:avLst/>
          </a:prstGeom>
        </p:spPr>
      </p:pic>
    </p:spTree>
    <p:extLst>
      <p:ext uri="{BB962C8B-B14F-4D97-AF65-F5344CB8AC3E}">
        <p14:creationId xmlns:p14="http://schemas.microsoft.com/office/powerpoint/2010/main" val="1331284468"/>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411" y="215310"/>
            <a:ext cx="89063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89063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933AAEF1-C077-4C0A-AB0A-C5B058B40534}"/>
              </a:ext>
            </a:extLst>
          </p:cNvPr>
          <p:cNvPicPr>
            <a:picLocks noChangeAspect="1"/>
          </p:cNvPicPr>
          <p:nvPr userDrawn="1"/>
        </p:nvPicPr>
        <p:blipFill>
          <a:blip r:embed="rId11"/>
          <a:stretch>
            <a:fillRect/>
          </a:stretch>
        </p:blipFill>
        <p:spPr>
          <a:xfrm>
            <a:off x="12650391" y="1705815"/>
            <a:ext cx="1395541" cy="1002880"/>
          </a:xfrm>
          <a:prstGeom prst="rect">
            <a:avLst/>
          </a:prstGeom>
        </p:spPr>
      </p:pic>
      <p:sp>
        <p:nvSpPr>
          <p:cNvPr id="9" name="TextBox 8"/>
          <p:cNvSpPr txBox="1"/>
          <p:nvPr userDrawn="1"/>
        </p:nvSpPr>
        <p:spPr>
          <a:xfrm>
            <a:off x="10292668" y="6182440"/>
            <a:ext cx="1760562" cy="338554"/>
          </a:xfrm>
          <a:prstGeom prst="rect">
            <a:avLst/>
          </a:prstGeom>
          <a:noFill/>
        </p:spPr>
        <p:txBody>
          <a:bodyPr wrap="square" rtlCol="0">
            <a:spAutoFit/>
          </a:bodyPr>
          <a:lstStyle/>
          <a:p>
            <a:pPr algn="ctr"/>
            <a:r>
              <a:rPr lang="en-GB" sz="1600" b="1">
                <a:solidFill>
                  <a:srgbClr val="256CD0"/>
                </a:solidFill>
                <a:latin typeface="+mn-lt"/>
              </a:rPr>
              <a:t>www.cruse.org.uk</a:t>
            </a:r>
          </a:p>
        </p:txBody>
      </p:sp>
      <p:sp>
        <p:nvSpPr>
          <p:cNvPr id="10" name="TextBox 9">
            <a:extLst>
              <a:ext uri="{FF2B5EF4-FFF2-40B4-BE49-F238E27FC236}">
                <a16:creationId xmlns:a16="http://schemas.microsoft.com/office/drawing/2014/main" id="{CB172983-AE91-4381-98A4-685C35A71494}"/>
              </a:ext>
            </a:extLst>
          </p:cNvPr>
          <p:cNvSpPr txBox="1"/>
          <p:nvPr userDrawn="1"/>
        </p:nvSpPr>
        <p:spPr>
          <a:xfrm>
            <a:off x="10241111" y="6454147"/>
            <a:ext cx="1842656" cy="246349"/>
          </a:xfrm>
          <a:prstGeom prst="rect">
            <a:avLst/>
          </a:prstGeom>
          <a:noFill/>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001" kern="1200">
                <a:solidFill>
                  <a:srgbClr val="4D2D78"/>
                </a:solidFill>
                <a:effectLst/>
                <a:latin typeface="+mn-lt"/>
                <a:ea typeface="+mn-ea"/>
                <a:cs typeface="+mn-cs"/>
              </a:rPr>
              <a:t>© Cruse Bereavement Support</a:t>
            </a:r>
          </a:p>
        </p:txBody>
      </p:sp>
      <p:pic>
        <p:nvPicPr>
          <p:cNvPr id="4" name="Picture 3" descr="A purple and white circle with people in scrubs and text&#10;&#10;Description automatically generated">
            <a:extLst>
              <a:ext uri="{FF2B5EF4-FFF2-40B4-BE49-F238E27FC236}">
                <a16:creationId xmlns:a16="http://schemas.microsoft.com/office/drawing/2014/main" id="{6F506043-B5AF-45CA-6C65-1856516FA9D0}"/>
              </a:ext>
            </a:extLst>
          </p:cNvPr>
          <p:cNvPicPr>
            <a:picLocks noChangeAspect="1"/>
          </p:cNvPicPr>
          <p:nvPr userDrawn="1"/>
        </p:nvPicPr>
        <p:blipFill>
          <a:blip r:embed="rId12"/>
          <a:stretch>
            <a:fillRect/>
          </a:stretch>
        </p:blipFill>
        <p:spPr>
          <a:xfrm>
            <a:off x="-69012" y="5861649"/>
            <a:ext cx="996351" cy="996351"/>
          </a:xfrm>
          <a:prstGeom prst="rect">
            <a:avLst/>
          </a:prstGeom>
        </p:spPr>
      </p:pic>
    </p:spTree>
    <p:extLst>
      <p:ext uri="{BB962C8B-B14F-4D97-AF65-F5344CB8AC3E}">
        <p14:creationId xmlns:p14="http://schemas.microsoft.com/office/powerpoint/2010/main" val="42578047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7" r:id="rId7"/>
    <p:sldLayoutId id="2147483728" r:id="rId8"/>
    <p:sldLayoutId id="2147483767" r:id="rId9"/>
  </p:sldLayoutIdLst>
  <p:txStyles>
    <p:titleStyle>
      <a:lvl1pPr algn="l" defTabSz="914411" rtl="0" eaLnBrk="1" latinLnBrk="0" hangingPunct="1">
        <a:lnSpc>
          <a:spcPct val="90000"/>
        </a:lnSpc>
        <a:spcBef>
          <a:spcPct val="0"/>
        </a:spcBef>
        <a:buNone/>
        <a:defRPr sz="4400" b="1" kern="1200">
          <a:solidFill>
            <a:srgbClr val="4D2D78"/>
          </a:solidFill>
          <a:latin typeface="+mn-lt"/>
          <a:ea typeface="+mj-ea"/>
          <a:cs typeface="+mj-cs"/>
        </a:defRPr>
      </a:lvl1pPr>
    </p:titleStyle>
    <p:bodyStyle>
      <a:lvl1pPr marL="228604" indent="-228604" algn="l" defTabSz="914411" rtl="0" eaLnBrk="1" latinLnBrk="0" hangingPunct="1">
        <a:lnSpc>
          <a:spcPct val="100000"/>
        </a:lnSpc>
        <a:spcBef>
          <a:spcPts val="1001"/>
        </a:spcBef>
        <a:buFont typeface="Arial" panose="020B0604020202020204" pitchFamily="34" charset="0"/>
        <a:buChar char="•"/>
        <a:defRPr sz="2800" kern="1200">
          <a:solidFill>
            <a:srgbClr val="4D2D78"/>
          </a:solidFill>
          <a:latin typeface="+mn-lt"/>
          <a:ea typeface="+mn-ea"/>
          <a:cs typeface="+mn-cs"/>
        </a:defRPr>
      </a:lvl1pPr>
      <a:lvl2pPr marL="685809" indent="-228604" algn="l" defTabSz="914411" rtl="0" eaLnBrk="1" latinLnBrk="0" hangingPunct="1">
        <a:lnSpc>
          <a:spcPct val="100000"/>
        </a:lnSpc>
        <a:spcBef>
          <a:spcPts val="500"/>
        </a:spcBef>
        <a:buFont typeface="Arial" panose="020B0604020202020204" pitchFamily="34" charset="0"/>
        <a:buChar char="•"/>
        <a:defRPr sz="2400" kern="1200">
          <a:solidFill>
            <a:srgbClr val="4D2D78"/>
          </a:solidFill>
          <a:latin typeface="+mn-lt"/>
          <a:ea typeface="+mn-ea"/>
          <a:cs typeface="+mn-cs"/>
        </a:defRPr>
      </a:lvl2pPr>
      <a:lvl3pPr marL="1143015" indent="-228604" algn="l" defTabSz="914411" rtl="0" eaLnBrk="1" latinLnBrk="0" hangingPunct="1">
        <a:lnSpc>
          <a:spcPct val="10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21" indent="-228604" algn="l" defTabSz="914411" rtl="0" eaLnBrk="1" latinLnBrk="0" hangingPunct="1">
        <a:lnSpc>
          <a:spcPct val="100000"/>
        </a:lnSpc>
        <a:spcBef>
          <a:spcPts val="500"/>
        </a:spcBef>
        <a:buFont typeface="Arial" panose="020B0604020202020204" pitchFamily="34" charset="0"/>
        <a:buChar char="•"/>
        <a:defRPr sz="1801" kern="1200">
          <a:solidFill>
            <a:srgbClr val="4D2D78"/>
          </a:solidFill>
          <a:latin typeface="+mn-lt"/>
          <a:ea typeface="+mn-ea"/>
          <a:cs typeface="+mn-cs"/>
        </a:defRPr>
      </a:lvl4pPr>
      <a:lvl5pPr marL="2057427" indent="-228604" algn="l" defTabSz="914411" rtl="0" eaLnBrk="1" latinLnBrk="0" hangingPunct="1">
        <a:lnSpc>
          <a:spcPct val="100000"/>
        </a:lnSpc>
        <a:spcBef>
          <a:spcPts val="500"/>
        </a:spcBef>
        <a:buFont typeface="Arial" panose="020B0604020202020204" pitchFamily="34" charset="0"/>
        <a:buChar char="•"/>
        <a:defRPr sz="1801" kern="1200">
          <a:solidFill>
            <a:srgbClr val="4D2D78"/>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3CAA2-63FC-B24B-AF1E-37A0C5F2F26A}"/>
              </a:ext>
            </a:extLst>
          </p:cNvPr>
          <p:cNvPicPr>
            <a:picLocks noChangeAspect="1"/>
          </p:cNvPicPr>
          <p:nvPr userDrawn="1"/>
        </p:nvPicPr>
        <p:blipFill>
          <a:blip r:embed="rId3"/>
          <a:stretch>
            <a:fillRect/>
          </a:stretch>
        </p:blipFill>
        <p:spPr>
          <a:xfrm>
            <a:off x="1697868" y="1797247"/>
            <a:ext cx="8796268" cy="3553172"/>
          </a:xfrm>
          <a:prstGeom prst="rect">
            <a:avLst/>
          </a:prstGeom>
        </p:spPr>
      </p:pic>
      <p:pic>
        <p:nvPicPr>
          <p:cNvPr id="2" name="Picture 1" descr="A purple and white circle with people in scrubs and text&#10;&#10;Description automatically generated">
            <a:extLst>
              <a:ext uri="{FF2B5EF4-FFF2-40B4-BE49-F238E27FC236}">
                <a16:creationId xmlns:a16="http://schemas.microsoft.com/office/drawing/2014/main" id="{ED407F84-28A4-EE47-7277-AD3114F87A77}"/>
              </a:ext>
            </a:extLst>
          </p:cNvPr>
          <p:cNvPicPr>
            <a:picLocks noChangeAspect="1"/>
          </p:cNvPicPr>
          <p:nvPr userDrawn="1"/>
        </p:nvPicPr>
        <p:blipFill>
          <a:blip r:embed="rId4"/>
          <a:stretch>
            <a:fillRect/>
          </a:stretch>
        </p:blipFill>
        <p:spPr>
          <a:xfrm>
            <a:off x="-1492371" y="5421702"/>
            <a:ext cx="996351" cy="996351"/>
          </a:xfrm>
          <a:prstGeom prst="rect">
            <a:avLst/>
          </a:prstGeom>
        </p:spPr>
      </p:pic>
    </p:spTree>
    <p:extLst>
      <p:ext uri="{BB962C8B-B14F-4D97-AF65-F5344CB8AC3E}">
        <p14:creationId xmlns:p14="http://schemas.microsoft.com/office/powerpoint/2010/main" val="3796097288"/>
      </p:ext>
    </p:extLst>
  </p:cSld>
  <p:clrMap bg1="lt1" tx1="dk1" bg2="lt2" tx2="dk2" accent1="accent1" accent2="accent2" accent3="accent3" accent4="accent4" accent5="accent5" accent6="accent6" hlink="hlink" folHlink="folHlink"/>
  <p:sldLayoutIdLst>
    <p:sldLayoutId id="2147483651" r:id="rId1"/>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E3367D2-67B3-4C49-968B-F40297DA3B27}"/>
              </a:ext>
            </a:extLst>
          </p:cNvPr>
          <p:cNvCxnSpPr>
            <a:cxnSpLocks/>
          </p:cNvCxnSpPr>
          <p:nvPr userDrawn="1"/>
        </p:nvCxnSpPr>
        <p:spPr>
          <a:xfrm>
            <a:off x="4572002" y="1825625"/>
            <a:ext cx="0" cy="4449051"/>
          </a:xfrm>
          <a:prstGeom prst="line">
            <a:avLst/>
          </a:prstGeom>
          <a:ln w="25400">
            <a:solidFill>
              <a:srgbClr val="4D2D78"/>
            </a:solidFill>
          </a:ln>
        </p:spPr>
        <p:style>
          <a:lnRef idx="1">
            <a:schemeClr val="accent1"/>
          </a:lnRef>
          <a:fillRef idx="0">
            <a:schemeClr val="accent1"/>
          </a:fillRef>
          <a:effectRef idx="0">
            <a:schemeClr val="accent1"/>
          </a:effectRef>
          <a:fontRef idx="minor">
            <a:schemeClr val="tx1"/>
          </a:fontRef>
        </p:style>
      </p:cxnSp>
      <p:pic>
        <p:nvPicPr>
          <p:cNvPr id="2" name="Picture 1" descr="A purple and white circle with people in scrubs and text&#10;&#10;Description automatically generated">
            <a:extLst>
              <a:ext uri="{FF2B5EF4-FFF2-40B4-BE49-F238E27FC236}">
                <a16:creationId xmlns:a16="http://schemas.microsoft.com/office/drawing/2014/main" id="{A100F5CE-4D37-9419-F4CB-515AAEF617C6}"/>
              </a:ext>
            </a:extLst>
          </p:cNvPr>
          <p:cNvPicPr>
            <a:picLocks noChangeAspect="1"/>
          </p:cNvPicPr>
          <p:nvPr userDrawn="1"/>
        </p:nvPicPr>
        <p:blipFill>
          <a:blip r:embed="rId4"/>
          <a:stretch>
            <a:fillRect/>
          </a:stretch>
        </p:blipFill>
        <p:spPr>
          <a:xfrm>
            <a:off x="-69012" y="5861649"/>
            <a:ext cx="996351" cy="996351"/>
          </a:xfrm>
          <a:prstGeom prst="rect">
            <a:avLst/>
          </a:prstGeom>
        </p:spPr>
      </p:pic>
    </p:spTree>
    <p:extLst>
      <p:ext uri="{BB962C8B-B14F-4D97-AF65-F5344CB8AC3E}">
        <p14:creationId xmlns:p14="http://schemas.microsoft.com/office/powerpoint/2010/main" val="2479568907"/>
      </p:ext>
    </p:extLst>
  </p:cSld>
  <p:clrMap bg1="lt1" tx1="dk1" bg2="lt2" tx2="dk2" accent1="accent1" accent2="accent2" accent3="accent3" accent4="accent4" accent5="accent5" accent6="accent6" hlink="hlink" folHlink="folHlink"/>
  <p:sldLayoutIdLst>
    <p:sldLayoutId id="2147483654" r:id="rId1"/>
    <p:sldLayoutId id="2147483664" r:id="rId2"/>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961656"/>
      </p:ext>
    </p:extLst>
  </p:cSld>
  <p:clrMap bg1="lt1" tx1="dk1" bg2="lt2" tx2="dk2" accent1="accent1" accent2="accent2" accent3="accent3" accent4="accent4" accent5="accent5" accent6="accent6" hlink="hlink" folHlink="folHlink"/>
  <p:sldLayoutIdLst>
    <p:sldLayoutId id="2147483768" r:id="rId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with medium confidence">
            <a:extLst>
              <a:ext uri="{FF2B5EF4-FFF2-40B4-BE49-F238E27FC236}">
                <a16:creationId xmlns:a16="http://schemas.microsoft.com/office/drawing/2014/main" id="{24415F66-6702-F943-9C3D-CFF8EB1F4439}"/>
              </a:ext>
            </a:extLst>
          </p:cNvPr>
          <p:cNvPicPr>
            <a:picLocks noChangeAspect="1"/>
          </p:cNvPicPr>
          <p:nvPr userDrawn="1"/>
        </p:nvPicPr>
        <p:blipFill>
          <a:blip r:embed="rId4"/>
          <a:stretch>
            <a:fillRect/>
          </a:stretch>
        </p:blipFill>
        <p:spPr>
          <a:xfrm>
            <a:off x="12868000" y="1577460"/>
            <a:ext cx="1524132" cy="1096729"/>
          </a:xfrm>
          <a:prstGeom prst="rect">
            <a:avLst/>
          </a:prstGeom>
        </p:spPr>
      </p:pic>
      <p:pic>
        <p:nvPicPr>
          <p:cNvPr id="2" name="Picture 1" descr="A purple and white circle with people in scrubs and text&#10;&#10;Description automatically generated">
            <a:extLst>
              <a:ext uri="{FF2B5EF4-FFF2-40B4-BE49-F238E27FC236}">
                <a16:creationId xmlns:a16="http://schemas.microsoft.com/office/drawing/2014/main" id="{201683E4-9F3A-FF0C-2BA4-21319EF0A3B3}"/>
              </a:ext>
            </a:extLst>
          </p:cNvPr>
          <p:cNvPicPr>
            <a:picLocks noChangeAspect="1"/>
          </p:cNvPicPr>
          <p:nvPr userDrawn="1"/>
        </p:nvPicPr>
        <p:blipFill>
          <a:blip r:embed="rId5"/>
          <a:stretch>
            <a:fillRect/>
          </a:stretch>
        </p:blipFill>
        <p:spPr>
          <a:xfrm>
            <a:off x="-69012" y="5861649"/>
            <a:ext cx="996351" cy="996351"/>
          </a:xfrm>
          <a:prstGeom prst="rect">
            <a:avLst/>
          </a:prstGeom>
        </p:spPr>
      </p:pic>
    </p:spTree>
    <p:extLst>
      <p:ext uri="{BB962C8B-B14F-4D97-AF65-F5344CB8AC3E}">
        <p14:creationId xmlns:p14="http://schemas.microsoft.com/office/powerpoint/2010/main" val="2327639730"/>
      </p:ext>
    </p:extLst>
  </p:cSld>
  <p:clrMap bg1="lt1" tx1="dk1" bg2="lt2" tx2="dk2" accent1="accent1" accent2="accent2" accent3="accent3" accent4="accent4" accent5="accent5" accent6="accent6" hlink="hlink" folHlink="folHlink"/>
  <p:sldLayoutIdLst>
    <p:sldLayoutId id="2147483676" r:id="rId1"/>
    <p:sldLayoutId id="2147483678" r:id="rId2"/>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4E4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019184"/>
      </p:ext>
    </p:extLst>
  </p:cSld>
  <p:clrMap bg1="lt1" tx1="dk1" bg2="lt2" tx2="dk2" accent1="accent1" accent2="accent2" accent3="accent3" accent4="accent4" accent5="accent5" accent6="accent6" hlink="hlink" folHlink="folHlink"/>
  <p:sldLayoutIdLst>
    <p:sldLayoutId id="2147483668" r:id="rId1"/>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4E4F4"/>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A8246959-806D-234D-9AF2-5496CE7DAF80}"/>
              </a:ext>
            </a:extLst>
          </p:cNvPr>
          <p:cNvPicPr>
            <a:picLocks noChangeAspect="1"/>
          </p:cNvPicPr>
          <p:nvPr userDrawn="1"/>
        </p:nvPicPr>
        <p:blipFill>
          <a:blip r:embed="rId3"/>
          <a:stretch>
            <a:fillRect/>
          </a:stretch>
        </p:blipFill>
        <p:spPr>
          <a:xfrm>
            <a:off x="669469" y="476250"/>
            <a:ext cx="10836732" cy="5896612"/>
          </a:xfrm>
          <a:prstGeom prst="rect">
            <a:avLst/>
          </a:prstGeom>
        </p:spPr>
      </p:pic>
    </p:spTree>
    <p:extLst>
      <p:ext uri="{BB962C8B-B14F-4D97-AF65-F5344CB8AC3E}">
        <p14:creationId xmlns:p14="http://schemas.microsoft.com/office/powerpoint/2010/main" val="272178498"/>
      </p:ext>
    </p:extLst>
  </p:cSld>
  <p:clrMap bg1="lt1" tx1="dk1" bg2="lt2" tx2="dk2" accent1="accent1" accent2="accent2" accent3="accent3" accent4="accent4" accent5="accent5" accent6="accent6" hlink="hlink" folHlink="folHlink"/>
  <p:sldLayoutIdLst>
    <p:sldLayoutId id="2147483670" r:id="rId1"/>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CEAFF"/>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A8246959-806D-234D-9AF2-5496CE7DAF80}"/>
              </a:ext>
            </a:extLst>
          </p:cNvPr>
          <p:cNvPicPr>
            <a:picLocks noChangeAspect="1"/>
          </p:cNvPicPr>
          <p:nvPr userDrawn="1"/>
        </p:nvPicPr>
        <p:blipFill>
          <a:blip r:embed="rId3"/>
          <a:stretch>
            <a:fillRect/>
          </a:stretch>
        </p:blipFill>
        <p:spPr>
          <a:xfrm>
            <a:off x="669469" y="476250"/>
            <a:ext cx="10836732" cy="5896612"/>
          </a:xfrm>
          <a:prstGeom prst="rect">
            <a:avLst/>
          </a:prstGeom>
        </p:spPr>
      </p:pic>
    </p:spTree>
    <p:extLst>
      <p:ext uri="{BB962C8B-B14F-4D97-AF65-F5344CB8AC3E}">
        <p14:creationId xmlns:p14="http://schemas.microsoft.com/office/powerpoint/2010/main" val="1006540836"/>
      </p:ext>
    </p:extLst>
  </p:cSld>
  <p:clrMap bg1="lt1" tx1="dk1" bg2="lt2" tx2="dk2" accent1="accent1" accent2="accent2" accent3="accent3" accent4="accent4" accent5="accent5" accent6="accent6" hlink="hlink" folHlink="folHlink"/>
  <p:sldLayoutIdLst>
    <p:sldLayoutId id="2147483674" r:id="rId1"/>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8.xml"/><Relationship Id="rId18" Type="http://schemas.openxmlformats.org/officeDocument/2006/relationships/image" Target="../media/image19.png"/><Relationship Id="rId3" Type="http://schemas.openxmlformats.org/officeDocument/2006/relationships/image" Target="../media/image16.png"/><Relationship Id="rId21" Type="http://schemas.openxmlformats.org/officeDocument/2006/relationships/slide" Target="slide42.xml"/><Relationship Id="rId7" Type="http://schemas.openxmlformats.org/officeDocument/2006/relationships/image" Target="../media/image20.png"/><Relationship Id="rId12" Type="http://schemas.openxmlformats.org/officeDocument/2006/relationships/image" Target="../media/image16.png"/><Relationship Id="rId17" Type="http://schemas.openxmlformats.org/officeDocument/2006/relationships/slide" Target="slide19.xml"/><Relationship Id="rId2" Type="http://schemas.openxmlformats.org/officeDocument/2006/relationships/image" Target="../media/image15.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slide" Target="slide4.xml"/><Relationship Id="rId5" Type="http://schemas.openxmlformats.org/officeDocument/2006/relationships/image" Target="../media/image18.png"/><Relationship Id="rId15" Type="http://schemas.openxmlformats.org/officeDocument/2006/relationships/slide" Target="slide11.xml"/><Relationship Id="rId10" Type="http://schemas.openxmlformats.org/officeDocument/2006/relationships/image" Target="../media/image15.png"/><Relationship Id="rId19" Type="http://schemas.openxmlformats.org/officeDocument/2006/relationships/slide" Target="slide39.xml"/><Relationship Id="rId4" Type="http://schemas.openxmlformats.org/officeDocument/2006/relationships/image" Target="../media/image17.png"/><Relationship Id="rId9" Type="http://schemas.openxmlformats.org/officeDocument/2006/relationships/slide" Target="slide2.xml"/><Relationship Id="rId14" Type="http://schemas.openxmlformats.org/officeDocument/2006/relationships/image" Target="../media/image17.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ideo" Target="https://www.youtube.com/embed/v60Pi87sqhI?feature=oembed" TargetMode="Externa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ideo" Target="https://www.youtube.com/embed/Ep0917fqofw?feature=oembed"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user207261572/biology?share=cop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player.vimeo.com/video/862828629?app_id=122963" TargetMode="Externa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6.svg"/><Relationship Id="rId2" Type="http://schemas.openxmlformats.org/officeDocument/2006/relationships/slideLayout" Target="../slideLayouts/slideLayout18.xml"/><Relationship Id="rId1" Type="http://schemas.openxmlformats.org/officeDocument/2006/relationships/video" Target="https://player.vimeo.com/video/755412904?h=4e3dc80821&amp;app_id=122963" TargetMode="External"/><Relationship Id="rId6" Type="http://schemas.openxmlformats.org/officeDocument/2006/relationships/image" Target="../media/image32.png"/><Relationship Id="rId5" Type="http://schemas.openxmlformats.org/officeDocument/2006/relationships/hyperlink" Target="https://vimeo.com/user207261572/stay?share=copy" TargetMode="Externa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hyperlink" Target="https://suicidebereavementuk.com/wp-content/uploads/2020/11/From-Grief-to-Hope-Report.pdf"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vimeo.com/user207261572/jumped?share=copy"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vimeo.com/user207261572/stay?share=copy"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xmlns="" Requires="psuz">
          <p:graphicFrame>
            <p:nvGraphicFramePr>
              <p:cNvPr id="5" name="Summary Zoom 4">
                <a:extLst>
                  <a:ext uri="{FF2B5EF4-FFF2-40B4-BE49-F238E27FC236}">
                    <a16:creationId xmlns:a16="http://schemas.microsoft.com/office/drawing/2014/main" id="{42A579DA-2D0E-07C6-3964-A286E62BF5E9}"/>
                  </a:ext>
                </a:extLst>
              </p:cNvPr>
              <p:cNvGraphicFramePr>
                <a:graphicFrameLocks noChangeAspect="1"/>
              </p:cNvGraphicFramePr>
              <p:nvPr>
                <p:extLst>
                  <p:ext uri="{D42A27DB-BD31-4B8C-83A1-F6EECF244321}">
                    <p14:modId xmlns:p14="http://schemas.microsoft.com/office/powerpoint/2010/main" val="620976358"/>
                  </p:ext>
                </p:extLst>
              </p:nvPr>
            </p:nvGraphicFramePr>
            <p:xfrm>
              <a:off x="658575" y="772318"/>
              <a:ext cx="10874850" cy="5313363"/>
            </p:xfrm>
            <a:graphic>
              <a:graphicData uri="http://schemas.microsoft.com/office/powerpoint/2016/summaryzoom">
                <psuz:summaryZm>
                  <psuz:summaryZmObj sectionId="{0B3D7898-4FEF-4FCB-A2F0-8E2959FED869}">
                    <psuz:zmPr id="{1DAE1F79-6AB3-4D67-B3ED-7C95B30ECEBD}" transitionDur="1000">
                      <p166:blipFill xmlns:p166="http://schemas.microsoft.com/office/powerpoint/2016/6/main">
                        <a:blip r:embed="rId2"/>
                        <a:stretch>
                          <a:fillRect/>
                        </a:stretch>
                      </p166:blipFill>
                      <p166:spPr xmlns:p166="http://schemas.microsoft.com/office/powerpoint/2016/6/main">
                        <a:xfrm>
                          <a:off x="1080468" y="159401"/>
                          <a:ext cx="2833793" cy="1594009"/>
                        </a:xfrm>
                        <a:prstGeom prst="rect">
                          <a:avLst/>
                        </a:prstGeom>
                        <a:ln w="3175">
                          <a:solidFill>
                            <a:prstClr val="ltGray"/>
                          </a:solidFill>
                        </a:ln>
                      </p166:spPr>
                    </psuz:zmPr>
                  </psuz:summaryZmObj>
                  <psuz:summaryZmObj sectionId="{0A36FCCA-78CC-4771-88FC-578BE48BD7D4}">
                    <psuz:zmPr id="{5C57716C-2850-406C-A033-52449C7A5562}" transitionDur="1000">
                      <p166:blipFill xmlns:p166="http://schemas.microsoft.com/office/powerpoint/2016/6/main">
                        <a:blip r:embed="rId3"/>
                        <a:stretch>
                          <a:fillRect/>
                        </a:stretch>
                      </p166:blipFill>
                      <p166:spPr xmlns:p166="http://schemas.microsoft.com/office/powerpoint/2016/6/main">
                        <a:xfrm>
                          <a:off x="4020528" y="159401"/>
                          <a:ext cx="2833793" cy="1594009"/>
                        </a:xfrm>
                        <a:prstGeom prst="rect">
                          <a:avLst/>
                        </a:prstGeom>
                        <a:ln w="3175">
                          <a:solidFill>
                            <a:prstClr val="ltGray"/>
                          </a:solidFill>
                        </a:ln>
                      </p166:spPr>
                    </psuz:zmPr>
                  </psuz:summaryZmObj>
                  <psuz:summaryZmObj sectionId="{6F3FFE6F-D3E5-490C-A0C5-E7749C041F3F}">
                    <psuz:zmPr id="{4547AE18-FEE3-4EB2-B65D-B50CB9E4AD9F}" transitionDur="1000">
                      <p166:blipFill xmlns:p166="http://schemas.microsoft.com/office/powerpoint/2016/6/main">
                        <a:blip r:embed="rId4"/>
                        <a:stretch>
                          <a:fillRect/>
                        </a:stretch>
                      </p166:blipFill>
                      <p166:spPr xmlns:p166="http://schemas.microsoft.com/office/powerpoint/2016/6/main">
                        <a:xfrm>
                          <a:off x="6960588" y="159401"/>
                          <a:ext cx="2833793" cy="1594009"/>
                        </a:xfrm>
                        <a:prstGeom prst="rect">
                          <a:avLst/>
                        </a:prstGeom>
                        <a:ln w="3175">
                          <a:solidFill>
                            <a:prstClr val="ltGray"/>
                          </a:solidFill>
                        </a:ln>
                      </p166:spPr>
                    </psuz:zmPr>
                  </psuz:summaryZmObj>
                  <psuz:summaryZmObj sectionId="{440AA30A-F25A-4429-8272-E069240F3912}">
                    <psuz:zmPr id="{213D575F-E1F3-4256-A773-D0223B359DE8}" transitionDur="1000">
                      <p166:blipFill xmlns:p166="http://schemas.microsoft.com/office/powerpoint/2016/6/main">
                        <a:blip r:embed="rId5"/>
                        <a:stretch>
                          <a:fillRect/>
                        </a:stretch>
                      </p166:blipFill>
                      <p166:spPr xmlns:p166="http://schemas.microsoft.com/office/powerpoint/2016/6/main">
                        <a:xfrm>
                          <a:off x="1080468" y="1859677"/>
                          <a:ext cx="2833793" cy="1594009"/>
                        </a:xfrm>
                        <a:prstGeom prst="rect">
                          <a:avLst/>
                        </a:prstGeom>
                        <a:ln w="3175">
                          <a:solidFill>
                            <a:prstClr val="ltGray"/>
                          </a:solidFill>
                        </a:ln>
                      </p166:spPr>
                    </psuz:zmPr>
                  </psuz:summaryZmObj>
                  <psuz:summaryZmObj sectionId="{34713ABE-5B59-4935-A17B-A188D1DDD90B}">
                    <psuz:zmPr id="{2D8417B5-7F2A-4EF5-A81E-449408EF00F5}" transitionDur="1000">
                      <p166:blipFill xmlns:p166="http://schemas.microsoft.com/office/powerpoint/2016/6/main">
                        <a:blip r:embed="rId6"/>
                        <a:stretch>
                          <a:fillRect/>
                        </a:stretch>
                      </p166:blipFill>
                      <p166:spPr xmlns:p166="http://schemas.microsoft.com/office/powerpoint/2016/6/main">
                        <a:xfrm>
                          <a:off x="4020528" y="1859677"/>
                          <a:ext cx="2833793" cy="1594009"/>
                        </a:xfrm>
                        <a:prstGeom prst="rect">
                          <a:avLst/>
                        </a:prstGeom>
                        <a:ln w="3175">
                          <a:solidFill>
                            <a:prstClr val="ltGray"/>
                          </a:solidFill>
                        </a:ln>
                      </p166:spPr>
                    </psuz:zmPr>
                  </psuz:summaryZmObj>
                  <psuz:summaryZmObj sectionId="{516D3AFE-3C13-4E5B-8D36-A3BC0D1A0464}">
                    <psuz:zmPr id="{63FA592D-D27B-4E60-A7BA-4804FB9BB836}" transitionDur="1000">
                      <p166:blipFill xmlns:p166="http://schemas.microsoft.com/office/powerpoint/2016/6/main">
                        <a:blip r:embed="rId7"/>
                        <a:stretch>
                          <a:fillRect/>
                        </a:stretch>
                      </p166:blipFill>
                      <p166:spPr xmlns:p166="http://schemas.microsoft.com/office/powerpoint/2016/6/main">
                        <a:xfrm>
                          <a:off x="6960588" y="1859677"/>
                          <a:ext cx="2833793" cy="1594009"/>
                        </a:xfrm>
                        <a:prstGeom prst="rect">
                          <a:avLst/>
                        </a:prstGeom>
                        <a:ln w="3175">
                          <a:solidFill>
                            <a:prstClr val="ltGray"/>
                          </a:solidFill>
                        </a:ln>
                      </p166:spPr>
                    </psuz:zmPr>
                  </psuz:summaryZmObj>
                  <psuz:summaryZmObj sectionId="{66FCA81C-2380-48DF-95AD-0723791AE1DC}">
                    <psuz:zmPr id="{B48CBB71-2B64-4215-97F7-42E8985A251F}" transitionDur="1000">
                      <p166:blipFill xmlns:p166="http://schemas.microsoft.com/office/powerpoint/2016/6/main">
                        <a:blip r:embed="rId8"/>
                        <a:stretch>
                          <a:fillRect/>
                        </a:stretch>
                      </p166:blipFill>
                      <p166:spPr xmlns:p166="http://schemas.microsoft.com/office/powerpoint/2016/6/main">
                        <a:xfrm>
                          <a:off x="1080468" y="3559953"/>
                          <a:ext cx="2833793" cy="1594009"/>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42A579DA-2D0E-07C6-3964-A286E62BF5E9}"/>
                  </a:ext>
                </a:extLst>
              </p:cNvPr>
              <p:cNvGrpSpPr>
                <a:grpSpLocks noGrp="1" noUngrp="1" noRot="1" noChangeAspect="1" noMove="1" noResize="1"/>
              </p:cNvGrpSpPr>
              <p:nvPr/>
            </p:nvGrpSpPr>
            <p:grpSpPr>
              <a:xfrm>
                <a:off x="658575" y="772318"/>
                <a:ext cx="10874850" cy="5313363"/>
                <a:chOff x="658575" y="772318"/>
                <a:chExt cx="10874850" cy="5313363"/>
              </a:xfrm>
            </p:grpSpPr>
            <p:pic>
              <p:nvPicPr>
                <p:cNvPr id="3" name="Picture 3">
                  <a:hlinkClick r:id="rId9"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1739043" y="931719"/>
                  <a:ext cx="2833793" cy="1594009"/>
                </a:xfrm>
                <a:prstGeom prst="rect">
                  <a:avLst/>
                </a:prstGeom>
                <a:ln w="3175">
                  <a:solidFill>
                    <a:prstClr val="ltGray"/>
                  </a:solidFill>
                </a:ln>
              </p:spPr>
            </p:pic>
            <p:pic>
              <p:nvPicPr>
                <p:cNvPr id="4" name="Picture 4">
                  <a:hlinkClick r:id="rId11"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4679103" y="931719"/>
                  <a:ext cx="2833793" cy="1594009"/>
                </a:xfrm>
                <a:prstGeom prst="rect">
                  <a:avLst/>
                </a:prstGeom>
                <a:ln w="3175">
                  <a:solidFill>
                    <a:prstClr val="ltGray"/>
                  </a:solidFill>
                </a:ln>
              </p:spPr>
            </p:pic>
            <p:pic>
              <p:nvPicPr>
                <p:cNvPr id="6" name="Picture 6">
                  <a:hlinkClick r:id="rId13"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7619163" y="931719"/>
                  <a:ext cx="2833793" cy="1594009"/>
                </a:xfrm>
                <a:prstGeom prst="rect">
                  <a:avLst/>
                </a:prstGeom>
                <a:ln w="3175">
                  <a:solidFill>
                    <a:prstClr val="ltGray"/>
                  </a:solidFill>
                </a:ln>
              </p:spPr>
            </p:pic>
            <p:pic>
              <p:nvPicPr>
                <p:cNvPr id="7" name="Picture 7">
                  <a:hlinkClick r:id="rId15" action="ppaction://hlinksldjump"/>
                </p:cNvPr>
                <p:cNvPicPr>
                  <a:picLocks noSelect="1" noRot="1" noChangeAspect="1" noMove="1" noResize="1" noEditPoints="1" noAdjustHandles="1" noChangeArrowheads="1" noChangeShapeType="1"/>
                </p:cNvPicPr>
                <p:nvPr/>
              </p:nvPicPr>
              <p:blipFill>
                <a:blip r:embed="rId16"/>
                <a:stretch>
                  <a:fillRect/>
                </a:stretch>
              </p:blipFill>
              <p:spPr>
                <a:xfrm>
                  <a:off x="1739043" y="2631995"/>
                  <a:ext cx="2833793" cy="1594009"/>
                </a:xfrm>
                <a:prstGeom prst="rect">
                  <a:avLst/>
                </a:prstGeom>
                <a:ln w="3175">
                  <a:solidFill>
                    <a:prstClr val="ltGray"/>
                  </a:solidFill>
                </a:ln>
              </p:spPr>
            </p:pic>
            <p:pic>
              <p:nvPicPr>
                <p:cNvPr id="8" name="Picture 8">
                  <a:hlinkClick r:id="rId17" action="ppaction://hlinksldjump"/>
                </p:cNvPr>
                <p:cNvPicPr>
                  <a:picLocks noSelect="1" noRot="1" noChangeAspect="1" noMove="1" noResize="1" noEditPoints="1" noAdjustHandles="1" noChangeArrowheads="1" noChangeShapeType="1"/>
                </p:cNvPicPr>
                <p:nvPr/>
              </p:nvPicPr>
              <p:blipFill>
                <a:blip r:embed="rId18"/>
                <a:stretch>
                  <a:fillRect/>
                </a:stretch>
              </p:blipFill>
              <p:spPr>
                <a:xfrm>
                  <a:off x="4679103" y="2631995"/>
                  <a:ext cx="2833793" cy="1594009"/>
                </a:xfrm>
                <a:prstGeom prst="rect">
                  <a:avLst/>
                </a:prstGeom>
                <a:ln w="3175">
                  <a:solidFill>
                    <a:prstClr val="ltGray"/>
                  </a:solidFill>
                </a:ln>
              </p:spPr>
            </p:pic>
            <p:pic>
              <p:nvPicPr>
                <p:cNvPr id="9" name="Picture 9">
                  <a:hlinkClick r:id="rId19" action="ppaction://hlinksldjump"/>
                </p:cNvPr>
                <p:cNvPicPr>
                  <a:picLocks noSelect="1" noRot="1" noChangeAspect="1" noMove="1" noResize="1" noEditPoints="1" noAdjustHandles="1" noChangeArrowheads="1" noChangeShapeType="1"/>
                </p:cNvPicPr>
                <p:nvPr/>
              </p:nvPicPr>
              <p:blipFill>
                <a:blip r:embed="rId20"/>
                <a:stretch>
                  <a:fillRect/>
                </a:stretch>
              </p:blipFill>
              <p:spPr>
                <a:xfrm>
                  <a:off x="7619163" y="2631995"/>
                  <a:ext cx="2833793" cy="1594009"/>
                </a:xfrm>
                <a:prstGeom prst="rect">
                  <a:avLst/>
                </a:prstGeom>
                <a:ln w="3175">
                  <a:solidFill>
                    <a:prstClr val="ltGray"/>
                  </a:solidFill>
                </a:ln>
              </p:spPr>
            </p:pic>
            <p:pic>
              <p:nvPicPr>
                <p:cNvPr id="10" name="Picture 10">
                  <a:hlinkClick r:id="rId21" action="ppaction://hlinksldjump"/>
                </p:cNvPr>
                <p:cNvPicPr>
                  <a:picLocks noSelect="1" noRot="1" noChangeAspect="1" noMove="1" noResize="1" noEditPoints="1" noAdjustHandles="1" noChangeArrowheads="1" noChangeShapeType="1"/>
                </p:cNvPicPr>
                <p:nvPr/>
              </p:nvPicPr>
              <p:blipFill>
                <a:blip r:embed="rId22"/>
                <a:stretch>
                  <a:fillRect/>
                </a:stretch>
              </p:blipFill>
              <p:spPr>
                <a:xfrm>
                  <a:off x="1739043" y="4332271"/>
                  <a:ext cx="2833793" cy="1594009"/>
                </a:xfrm>
                <a:prstGeom prst="rect">
                  <a:avLst/>
                </a:prstGeom>
                <a:ln w="3175">
                  <a:solidFill>
                    <a:prstClr val="ltGray"/>
                  </a:solidFill>
                </a:ln>
              </p:spPr>
            </p:pic>
          </p:grpSp>
        </mc:Fallback>
      </mc:AlternateContent>
      <p:sp>
        <p:nvSpPr>
          <p:cNvPr id="2" name="TextBox 1">
            <a:extLst>
              <a:ext uri="{FF2B5EF4-FFF2-40B4-BE49-F238E27FC236}">
                <a16:creationId xmlns:a16="http://schemas.microsoft.com/office/drawing/2014/main" id="{DDF066B2-48D6-943B-EDCA-BFD5A7416563}"/>
              </a:ext>
            </a:extLst>
          </p:cNvPr>
          <p:cNvSpPr txBox="1"/>
          <p:nvPr/>
        </p:nvSpPr>
        <p:spPr>
          <a:xfrm>
            <a:off x="5246914" y="6291943"/>
            <a:ext cx="837665" cy="369332"/>
          </a:xfrm>
          <a:prstGeom prst="rect">
            <a:avLst/>
          </a:prstGeom>
          <a:noFill/>
        </p:spPr>
        <p:txBody>
          <a:bodyPr wrap="none" rtlCol="0">
            <a:spAutoFit/>
          </a:bodyPr>
          <a:lstStyle/>
          <a:p>
            <a:r>
              <a:rPr lang="en-GB" dirty="0"/>
              <a:t>23Sept</a:t>
            </a:r>
          </a:p>
        </p:txBody>
      </p:sp>
    </p:spTree>
    <p:extLst>
      <p:ext uri="{BB962C8B-B14F-4D97-AF65-F5344CB8AC3E}">
        <p14:creationId xmlns:p14="http://schemas.microsoft.com/office/powerpoint/2010/main" val="1902986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l" eaLnBrk="1" hangingPunct="1"/>
            <a:r>
              <a:rPr lang="en-GB" altLang="en-US" sz="4000"/>
              <a:t>Specialist sites</a:t>
            </a:r>
          </a:p>
        </p:txBody>
      </p:sp>
      <p:sp>
        <p:nvSpPr>
          <p:cNvPr id="3" name="Content Placeholder 2"/>
          <p:cNvSpPr>
            <a:spLocks noGrp="1"/>
          </p:cNvSpPr>
          <p:nvPr>
            <p:ph idx="1"/>
          </p:nvPr>
        </p:nvSpPr>
        <p:spPr>
          <a:xfrm>
            <a:off x="838201" y="1825624"/>
            <a:ext cx="9123947" cy="4817771"/>
          </a:xfrm>
        </p:spPr>
        <p:txBody>
          <a:bodyPr>
            <a:normAutofit lnSpcReduction="10000"/>
          </a:bodyPr>
          <a:lstStyle/>
          <a:p>
            <a:pPr marL="0" indent="0">
              <a:lnSpc>
                <a:spcPct val="110000"/>
              </a:lnSpc>
              <a:spcBef>
                <a:spcPts val="1801"/>
              </a:spcBef>
              <a:buNone/>
            </a:pPr>
            <a:r>
              <a:rPr lang="en-GB"/>
              <a:t>Cruse Bereavement Support:  </a:t>
            </a:r>
            <a:r>
              <a:rPr lang="en-GB">
                <a:solidFill>
                  <a:srgbClr val="256CD0"/>
                </a:solidFill>
              </a:rPr>
              <a:t>www.cruse.org.uk  www.hopeagain.org.uk</a:t>
            </a:r>
          </a:p>
          <a:p>
            <a:pPr marL="0" indent="0">
              <a:spcBef>
                <a:spcPts val="1801"/>
              </a:spcBef>
              <a:buNone/>
            </a:pPr>
            <a:r>
              <a:rPr lang="en-GB"/>
              <a:t>WAY Widowed and Young</a:t>
            </a:r>
            <a:r>
              <a:rPr lang="en-GB" b="1"/>
              <a:t>:  </a:t>
            </a:r>
            <a:r>
              <a:rPr lang="en-GB">
                <a:solidFill>
                  <a:srgbClr val="256CD0"/>
                </a:solidFill>
              </a:rPr>
              <a:t>www.widowedandyoung.org.uk</a:t>
            </a:r>
          </a:p>
          <a:p>
            <a:pPr marL="0" indent="0">
              <a:spcBef>
                <a:spcPts val="1801"/>
              </a:spcBef>
              <a:buNone/>
            </a:pPr>
            <a:r>
              <a:rPr lang="en-GB"/>
              <a:t>Samaritans</a:t>
            </a:r>
            <a:r>
              <a:rPr lang="en-GB" b="1"/>
              <a:t> :	</a:t>
            </a:r>
            <a:r>
              <a:rPr lang="en-GB">
                <a:solidFill>
                  <a:srgbClr val="256CD0"/>
                </a:solidFill>
              </a:rPr>
              <a:t>www.samaritans.org.uk</a:t>
            </a:r>
          </a:p>
          <a:p>
            <a:pPr marL="0" indent="0">
              <a:spcBef>
                <a:spcPts val="1801"/>
              </a:spcBef>
              <a:buNone/>
            </a:pPr>
            <a:r>
              <a:rPr lang="en-GB"/>
              <a:t>Winston’s Wish</a:t>
            </a:r>
            <a:r>
              <a:rPr lang="en-GB" b="1"/>
              <a:t>: </a:t>
            </a:r>
            <a:r>
              <a:rPr lang="en-GB">
                <a:solidFill>
                  <a:srgbClr val="256CD0"/>
                </a:solidFill>
              </a:rPr>
              <a:t>www.winstonswish.org.uk</a:t>
            </a:r>
          </a:p>
          <a:p>
            <a:pPr marL="0" indent="0">
              <a:spcBef>
                <a:spcPts val="1801"/>
              </a:spcBef>
              <a:buNone/>
            </a:pPr>
            <a:r>
              <a:rPr lang="en-GB"/>
              <a:t>Grief Encounter</a:t>
            </a:r>
            <a:r>
              <a:rPr lang="en-GB" b="1"/>
              <a:t>: </a:t>
            </a:r>
            <a:r>
              <a:rPr lang="en-GB">
                <a:solidFill>
                  <a:srgbClr val="256CD0"/>
                </a:solidFill>
              </a:rPr>
              <a:t>www.griefencounter.org</a:t>
            </a:r>
          </a:p>
          <a:p>
            <a:pPr marL="0" indent="0">
              <a:buNone/>
            </a:pPr>
            <a:r>
              <a:rPr lang="en-GB" altLang="en-US"/>
              <a:t> </a:t>
            </a:r>
          </a:p>
          <a:p>
            <a:pPr marL="0" indent="0">
              <a:buNone/>
            </a:pPr>
            <a:r>
              <a:rPr lang="en-GB" altLang="en-US"/>
              <a:t>Many more organisations:  </a:t>
            </a:r>
            <a:r>
              <a:rPr lang="en-GB" altLang="en-US">
                <a:solidFill>
                  <a:srgbClr val="256CD0"/>
                </a:solidFill>
              </a:rPr>
              <a:t>www.cruse.org.uk/organisations/signposting</a:t>
            </a:r>
          </a:p>
          <a:p>
            <a:pPr marL="0" indent="0">
              <a:buNone/>
            </a:pPr>
            <a:endParaRPr lang="en-GB" sz="2400"/>
          </a:p>
        </p:txBody>
      </p:sp>
      <p:pic>
        <p:nvPicPr>
          <p:cNvPr id="2" name="Picture 1"/>
          <p:cNvPicPr>
            <a:picLocks noChangeAspect="1"/>
          </p:cNvPicPr>
          <p:nvPr/>
        </p:nvPicPr>
        <p:blipFill>
          <a:blip r:embed="rId3"/>
          <a:stretch>
            <a:fillRect/>
          </a:stretch>
        </p:blipFill>
        <p:spPr>
          <a:xfrm>
            <a:off x="10294148" y="4394931"/>
            <a:ext cx="1646062" cy="1646062"/>
          </a:xfrm>
          <a:prstGeom prst="rect">
            <a:avLst/>
          </a:prstGeom>
        </p:spPr>
      </p:pic>
    </p:spTree>
    <p:extLst>
      <p:ext uri="{BB962C8B-B14F-4D97-AF65-F5344CB8AC3E}">
        <p14:creationId xmlns:p14="http://schemas.microsoft.com/office/powerpoint/2010/main" val="23566165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a:xfrm>
            <a:off x="4462218" y="2541528"/>
            <a:ext cx="3270739" cy="1325563"/>
          </a:xfrm>
        </p:spPr>
        <p:txBody>
          <a:bodyPr/>
          <a:lstStyle/>
          <a:p>
            <a:r>
              <a:rPr lang="en-GB" sz="6601"/>
              <a:t>Trauma</a:t>
            </a:r>
          </a:p>
        </p:txBody>
      </p:sp>
    </p:spTree>
    <p:extLst>
      <p:ext uri="{BB962C8B-B14F-4D97-AF65-F5344CB8AC3E}">
        <p14:creationId xmlns:p14="http://schemas.microsoft.com/office/powerpoint/2010/main" val="361970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nline Media 4" descr="Understanding Trauma | Phoenix Australia">
            <a:hlinkClick r:id="" action="ppaction://media"/>
            <a:extLst>
              <a:ext uri="{FF2B5EF4-FFF2-40B4-BE49-F238E27FC236}">
                <a16:creationId xmlns:a16="http://schemas.microsoft.com/office/drawing/2014/main" id="{BCCAF560-EB27-9F36-3E0C-8BB16D3E6491}"/>
              </a:ext>
            </a:extLst>
          </p:cNvPr>
          <p:cNvPicPr>
            <a:picLocks noRot="1" noChangeAspect="1"/>
          </p:cNvPicPr>
          <p:nvPr>
            <a:videoFile r:link="rId1"/>
          </p:nvPr>
        </p:nvPicPr>
        <p:blipFill>
          <a:blip r:embed="rId4"/>
          <a:stretch>
            <a:fillRect/>
          </a:stretch>
        </p:blipFill>
        <p:spPr>
          <a:xfrm>
            <a:off x="1964466" y="1306766"/>
            <a:ext cx="8263068" cy="4668634"/>
          </a:xfrm>
          <a:prstGeom prst="rect">
            <a:avLst/>
          </a:prstGeom>
        </p:spPr>
      </p:pic>
      <p:sp>
        <p:nvSpPr>
          <p:cNvPr id="2" name="Slide Number Placeholder 1">
            <a:extLst>
              <a:ext uri="{FF2B5EF4-FFF2-40B4-BE49-F238E27FC236}">
                <a16:creationId xmlns:a16="http://schemas.microsoft.com/office/drawing/2014/main" id="{E8194C11-E902-4A4B-A2BF-DE7FC229C727}"/>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lgn="r">
              <a:spcAft>
                <a:spcPts val="600"/>
              </a:spcAft>
            </a:pPr>
            <a:fld id="{08D47063-5767-8543-A888-3C82A8EC65FD}" type="slidenum">
              <a:rPr lang="en-US" sz="1200">
                <a:solidFill>
                  <a:srgbClr val="FFFFFF"/>
                </a:solidFill>
              </a:rPr>
              <a:pPr algn="r">
                <a:spcAft>
                  <a:spcPts val="600"/>
                </a:spcAft>
              </a:pPr>
              <a:t>12</a:t>
            </a:fld>
            <a:endParaRPr lang="en-US" sz="1200">
              <a:solidFill>
                <a:srgbClr val="FFFFFF"/>
              </a:solidFill>
            </a:endParaRPr>
          </a:p>
        </p:txBody>
      </p:sp>
      <p:sp>
        <p:nvSpPr>
          <p:cNvPr id="3" name="Title 2"/>
          <p:cNvSpPr>
            <a:spLocks noGrp="1"/>
          </p:cNvSpPr>
          <p:nvPr>
            <p:ph type="title" idx="4294967295"/>
          </p:nvPr>
        </p:nvSpPr>
        <p:spPr>
          <a:xfrm>
            <a:off x="304800" y="136525"/>
            <a:ext cx="10515600" cy="1325563"/>
          </a:xfrm>
        </p:spPr>
        <p:txBody>
          <a:bodyPr>
            <a:normAutofit/>
          </a:bodyPr>
          <a:lstStyle/>
          <a:p>
            <a:r>
              <a:rPr lang="en-GB" sz="5401">
                <a:solidFill>
                  <a:srgbClr val="4C2D78"/>
                </a:solidFill>
              </a:rPr>
              <a:t>Trauma</a:t>
            </a:r>
          </a:p>
        </p:txBody>
      </p:sp>
    </p:spTree>
    <p:extLst>
      <p:ext uri="{BB962C8B-B14F-4D97-AF65-F5344CB8AC3E}">
        <p14:creationId xmlns:p14="http://schemas.microsoft.com/office/powerpoint/2010/main" val="37877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90" y="333831"/>
            <a:ext cx="10845509" cy="729640"/>
          </a:xfrm>
        </p:spPr>
        <p:txBody>
          <a:bodyPr>
            <a:normAutofit/>
          </a:bodyPr>
          <a:lstStyle/>
          <a:p>
            <a:r>
              <a:rPr lang="en-GB"/>
              <a:t>The impact of sudden and traumatic death</a:t>
            </a:r>
          </a:p>
        </p:txBody>
      </p:sp>
      <p:graphicFrame>
        <p:nvGraphicFramePr>
          <p:cNvPr id="6" name="Content Placeholder 3">
            <a:extLst>
              <a:ext uri="{FF2B5EF4-FFF2-40B4-BE49-F238E27FC236}">
                <a16:creationId xmlns:a16="http://schemas.microsoft.com/office/drawing/2014/main" id="{A4148835-EDB0-98D0-D4DA-2083E316BD04}"/>
              </a:ext>
            </a:extLst>
          </p:cNvPr>
          <p:cNvGraphicFramePr>
            <a:graphicFrameLocks noGrp="1"/>
          </p:cNvGraphicFramePr>
          <p:nvPr>
            <p:ph idx="1"/>
            <p:extLst>
              <p:ext uri="{D42A27DB-BD31-4B8C-83A1-F6EECF244321}">
                <p14:modId xmlns:p14="http://schemas.microsoft.com/office/powerpoint/2010/main" val="3489020902"/>
              </p:ext>
            </p:extLst>
          </p:nvPr>
        </p:nvGraphicFramePr>
        <p:xfrm>
          <a:off x="229364" y="1253629"/>
          <a:ext cx="5257801" cy="4555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Image result for Unresolved Grief">
            <a:extLst>
              <a:ext uri="{FF2B5EF4-FFF2-40B4-BE49-F238E27FC236}">
                <a16:creationId xmlns:a16="http://schemas.microsoft.com/office/drawing/2014/main" id="{585B6ACD-580B-17DD-ABDE-2036D5D25F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5657" y="1625020"/>
            <a:ext cx="5470628" cy="4369033"/>
          </a:xfrm>
          <a:prstGeom prst="rect">
            <a:avLst/>
          </a:prstGeom>
          <a:noFill/>
          <a:effectLst>
            <a:softEdge rad="23164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4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152652" y="2458719"/>
            <a:ext cx="7886700" cy="2466108"/>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651"/>
              </a:spcBef>
              <a:buNone/>
            </a:pPr>
            <a:endParaRPr lang="en-GB" sz="3600">
              <a:solidFill>
                <a:srgbClr val="412442"/>
              </a:solidFill>
            </a:endParaRPr>
          </a:p>
        </p:txBody>
      </p:sp>
      <p:sp>
        <p:nvSpPr>
          <p:cNvPr id="7" name="Title 6">
            <a:extLst>
              <a:ext uri="{FF2B5EF4-FFF2-40B4-BE49-F238E27FC236}">
                <a16:creationId xmlns:a16="http://schemas.microsoft.com/office/drawing/2014/main" id="{516E1145-5FC0-A836-FC43-25A201CC9BBA}"/>
              </a:ext>
            </a:extLst>
          </p:cNvPr>
          <p:cNvSpPr>
            <a:spLocks noGrp="1"/>
          </p:cNvSpPr>
          <p:nvPr>
            <p:ph type="title"/>
          </p:nvPr>
        </p:nvSpPr>
        <p:spPr>
          <a:xfrm>
            <a:off x="254274" y="160833"/>
            <a:ext cx="8906300" cy="1325563"/>
          </a:xfrm>
        </p:spPr>
        <p:txBody>
          <a:bodyPr/>
          <a:lstStyle/>
          <a:p>
            <a:r>
              <a:rPr lang="en-GB"/>
              <a:t>Secondary trauma</a:t>
            </a:r>
          </a:p>
        </p:txBody>
      </p:sp>
      <p:pic>
        <p:nvPicPr>
          <p:cNvPr id="2" name="Online Media 4" title="What is Vicarious Trauma?">
            <a:hlinkClick r:id="" action="ppaction://media"/>
            <a:extLst>
              <a:ext uri="{FF2B5EF4-FFF2-40B4-BE49-F238E27FC236}">
                <a16:creationId xmlns:a16="http://schemas.microsoft.com/office/drawing/2014/main" id="{5B196B9D-1D23-042B-EA16-59F354E2390A}"/>
              </a:ext>
            </a:extLst>
          </p:cNvPr>
          <p:cNvPicPr>
            <a:picLocks noRot="1" noChangeAspect="1"/>
          </p:cNvPicPr>
          <p:nvPr>
            <a:videoFile r:link="rId1"/>
          </p:nvPr>
        </p:nvPicPr>
        <p:blipFill>
          <a:blip r:embed="rId4"/>
          <a:stretch>
            <a:fillRect/>
          </a:stretch>
        </p:blipFill>
        <p:spPr>
          <a:xfrm>
            <a:off x="1405466" y="1486396"/>
            <a:ext cx="8368689" cy="3922667"/>
          </a:xfrm>
          <a:prstGeom prst="rect">
            <a:avLst/>
          </a:prstGeom>
        </p:spPr>
      </p:pic>
    </p:spTree>
    <p:extLst>
      <p:ext uri="{BB962C8B-B14F-4D97-AF65-F5344CB8AC3E}">
        <p14:creationId xmlns:p14="http://schemas.microsoft.com/office/powerpoint/2010/main" val="57388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152652" y="1449955"/>
            <a:ext cx="7706937" cy="5211013"/>
            <a:chOff x="1972103" y="719535"/>
            <a:chExt cx="7706937" cy="4915228"/>
          </a:xfrm>
        </p:grpSpPr>
        <p:pic>
          <p:nvPicPr>
            <p:cNvPr id="1026" name="Picture 2" descr="https://scontent-lhr8-1.xx.fbcdn.net/v/t1.0-9/62981248_1076391445892120_3324027335295893504_o.jpg?_nc_cat=104&amp;_nc_sid=6e5ad9&amp;_nc_ohc=DtAz6isEOAQAX95-UzP&amp;_nc_ht=scontent-lhr8-1.xx&amp;oh=769e8784b03f9c470bf9da9507915e77&amp;oe=5EB0A1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103" y="1347779"/>
              <a:ext cx="7706937" cy="4286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04083" y="719535"/>
              <a:ext cx="2232662" cy="667705"/>
            </a:xfrm>
            <a:prstGeom prst="rect">
              <a:avLst/>
            </a:prstGeom>
            <a:noFill/>
          </p:spPr>
          <p:txBody>
            <a:bodyPr wrap="none" rtlCol="0">
              <a:spAutoFit/>
            </a:bodyPr>
            <a:lstStyle/>
            <a:p>
              <a:r>
                <a:rPr lang="en-GB" sz="4000" u="sng">
                  <a:solidFill>
                    <a:srgbClr val="482A54"/>
                  </a:solidFill>
                </a:rPr>
                <a:t>I am Okay</a:t>
              </a:r>
            </a:p>
          </p:txBody>
        </p:sp>
        <p:sp>
          <p:nvSpPr>
            <p:cNvPr id="11" name="TextBox 10"/>
            <p:cNvSpPr txBox="1"/>
            <p:nvPr/>
          </p:nvSpPr>
          <p:spPr>
            <a:xfrm>
              <a:off x="3239234" y="3268279"/>
              <a:ext cx="1278933" cy="348489"/>
            </a:xfrm>
            <a:prstGeom prst="rect">
              <a:avLst/>
            </a:prstGeom>
            <a:noFill/>
          </p:spPr>
          <p:txBody>
            <a:bodyPr wrap="square" rtlCol="0">
              <a:spAutoFit/>
            </a:bodyPr>
            <a:lstStyle/>
            <a:p>
              <a:r>
                <a:rPr lang="en-GB" sz="1801">
                  <a:solidFill>
                    <a:srgbClr val="482A54"/>
                  </a:solidFill>
                </a:rPr>
                <a:t>Be careful</a:t>
              </a:r>
            </a:p>
          </p:txBody>
        </p:sp>
        <p:sp>
          <p:nvSpPr>
            <p:cNvPr id="9" name="TextBox 8"/>
            <p:cNvSpPr txBox="1"/>
            <p:nvPr/>
          </p:nvSpPr>
          <p:spPr>
            <a:xfrm>
              <a:off x="4767483" y="2062725"/>
              <a:ext cx="2116183" cy="609886"/>
            </a:xfrm>
            <a:prstGeom prst="rect">
              <a:avLst/>
            </a:prstGeom>
            <a:noFill/>
          </p:spPr>
          <p:txBody>
            <a:bodyPr wrap="square" rtlCol="0">
              <a:spAutoFit/>
            </a:bodyPr>
            <a:lstStyle/>
            <a:p>
              <a:r>
                <a:rPr lang="en-GB" sz="1801">
                  <a:solidFill>
                    <a:srgbClr val="482A54"/>
                  </a:solidFill>
                </a:rPr>
                <a:t>Optimal Functioning</a:t>
              </a:r>
            </a:p>
            <a:p>
              <a:endParaRPr lang="en-GB" sz="1801">
                <a:solidFill>
                  <a:srgbClr val="482A54"/>
                </a:solidFill>
              </a:endParaRPr>
            </a:p>
          </p:txBody>
        </p:sp>
        <p:sp>
          <p:nvSpPr>
            <p:cNvPr id="14" name="TextBox 13"/>
            <p:cNvSpPr txBox="1"/>
            <p:nvPr/>
          </p:nvSpPr>
          <p:spPr>
            <a:xfrm>
              <a:off x="5014834" y="2412682"/>
              <a:ext cx="1611163" cy="871283"/>
            </a:xfrm>
            <a:prstGeom prst="rect">
              <a:avLst/>
            </a:prstGeom>
            <a:noFill/>
          </p:spPr>
          <p:txBody>
            <a:bodyPr wrap="square" rtlCol="0">
              <a:spAutoFit/>
            </a:bodyPr>
            <a:lstStyle/>
            <a:p>
              <a:pPr algn="ctr"/>
              <a:r>
                <a:rPr lang="en-GB" sz="1801">
                  <a:solidFill>
                    <a:srgbClr val="482A54"/>
                  </a:solidFill>
                </a:rPr>
                <a:t>Where growth happens</a:t>
              </a:r>
            </a:p>
            <a:p>
              <a:endParaRPr lang="en-GB" sz="1801">
                <a:solidFill>
                  <a:srgbClr val="482A54"/>
                </a:solidFill>
              </a:endParaRPr>
            </a:p>
          </p:txBody>
        </p:sp>
        <p:sp>
          <p:nvSpPr>
            <p:cNvPr id="15" name="Cloud Callout 14"/>
            <p:cNvSpPr/>
            <p:nvPr/>
          </p:nvSpPr>
          <p:spPr>
            <a:xfrm>
              <a:off x="2041234" y="4219487"/>
              <a:ext cx="2441274" cy="1167734"/>
            </a:xfrm>
            <a:prstGeom prst="cloudCallout">
              <a:avLst/>
            </a:prstGeom>
            <a:solidFill>
              <a:schemeClr val="bg1">
                <a:lumMod val="8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5" name="Cloud Callout 24"/>
            <p:cNvSpPr/>
            <p:nvPr/>
          </p:nvSpPr>
          <p:spPr>
            <a:xfrm>
              <a:off x="7216411" y="4315165"/>
              <a:ext cx="2441274" cy="1167734"/>
            </a:xfrm>
            <a:prstGeom prst="cloudCallout">
              <a:avLst/>
            </a:prstGeom>
            <a:solidFill>
              <a:schemeClr val="bg1">
                <a:lumMod val="8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p:cNvSpPr txBox="1"/>
            <p:nvPr/>
          </p:nvSpPr>
          <p:spPr>
            <a:xfrm>
              <a:off x="7564624" y="4721822"/>
              <a:ext cx="1880903" cy="377399"/>
            </a:xfrm>
            <a:prstGeom prst="rect">
              <a:avLst/>
            </a:prstGeom>
            <a:noFill/>
          </p:spPr>
          <p:txBody>
            <a:bodyPr wrap="square" rtlCol="0">
              <a:spAutoFit/>
            </a:bodyPr>
            <a:lstStyle/>
            <a:p>
              <a:r>
                <a:rPr lang="en-GB" sz="2000">
                  <a:solidFill>
                    <a:srgbClr val="482A54"/>
                  </a:solidFill>
                </a:rPr>
                <a:t>I am Not Okay</a:t>
              </a:r>
            </a:p>
          </p:txBody>
        </p:sp>
        <p:sp>
          <p:nvSpPr>
            <p:cNvPr id="27" name="TextBox 26"/>
            <p:cNvSpPr txBox="1"/>
            <p:nvPr/>
          </p:nvSpPr>
          <p:spPr>
            <a:xfrm>
              <a:off x="2328606" y="4556117"/>
              <a:ext cx="1795365" cy="377399"/>
            </a:xfrm>
            <a:prstGeom prst="rect">
              <a:avLst/>
            </a:prstGeom>
            <a:noFill/>
          </p:spPr>
          <p:txBody>
            <a:bodyPr wrap="square" rtlCol="0">
              <a:spAutoFit/>
            </a:bodyPr>
            <a:lstStyle/>
            <a:p>
              <a:r>
                <a:rPr lang="en-GB" sz="2000">
                  <a:solidFill>
                    <a:srgbClr val="482A54"/>
                  </a:solidFill>
                </a:rPr>
                <a:t>I am Not Okay</a:t>
              </a:r>
            </a:p>
          </p:txBody>
        </p:sp>
        <p:sp>
          <p:nvSpPr>
            <p:cNvPr id="28" name="TextBox 27"/>
            <p:cNvSpPr txBox="1"/>
            <p:nvPr/>
          </p:nvSpPr>
          <p:spPr>
            <a:xfrm>
              <a:off x="7358388" y="3306606"/>
              <a:ext cx="1278933" cy="348489"/>
            </a:xfrm>
            <a:prstGeom prst="rect">
              <a:avLst/>
            </a:prstGeom>
            <a:noFill/>
          </p:spPr>
          <p:txBody>
            <a:bodyPr wrap="square" rtlCol="0">
              <a:spAutoFit/>
            </a:bodyPr>
            <a:lstStyle/>
            <a:p>
              <a:r>
                <a:rPr lang="en-GB" sz="1801">
                  <a:solidFill>
                    <a:srgbClr val="482A54"/>
                  </a:solidFill>
                </a:rPr>
                <a:t>Be careful</a:t>
              </a:r>
            </a:p>
          </p:txBody>
        </p:sp>
      </p:grpSp>
      <p:sp>
        <p:nvSpPr>
          <p:cNvPr id="19" name="Title 18">
            <a:extLst>
              <a:ext uri="{FF2B5EF4-FFF2-40B4-BE49-F238E27FC236}">
                <a16:creationId xmlns:a16="http://schemas.microsoft.com/office/drawing/2014/main" id="{A578C01C-413B-6482-58FB-0BA16C863570}"/>
              </a:ext>
            </a:extLst>
          </p:cNvPr>
          <p:cNvSpPr>
            <a:spLocks noGrp="1"/>
          </p:cNvSpPr>
          <p:nvPr>
            <p:ph type="title"/>
          </p:nvPr>
        </p:nvSpPr>
        <p:spPr>
          <a:xfrm>
            <a:off x="106242" y="-41120"/>
            <a:ext cx="8906300" cy="1325563"/>
          </a:xfrm>
        </p:spPr>
        <p:txBody>
          <a:bodyPr>
            <a:normAutofit/>
          </a:bodyPr>
          <a:lstStyle/>
          <a:p>
            <a:r>
              <a:rPr lang="en-GB"/>
              <a:t>We all have a window of tolerance</a:t>
            </a:r>
          </a:p>
        </p:txBody>
      </p:sp>
      <p:sp>
        <p:nvSpPr>
          <p:cNvPr id="6" name="Content Placeholder 2"/>
          <p:cNvSpPr txBox="1">
            <a:spLocks/>
          </p:cNvSpPr>
          <p:nvPr/>
        </p:nvSpPr>
        <p:spPr>
          <a:xfrm>
            <a:off x="2152652" y="2458719"/>
            <a:ext cx="7886700" cy="2466108"/>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651"/>
              </a:spcBef>
              <a:buNone/>
            </a:pPr>
            <a:endParaRPr lang="en-GB" sz="3600">
              <a:solidFill>
                <a:srgbClr val="412442"/>
              </a:solidFill>
            </a:endParaRPr>
          </a:p>
        </p:txBody>
      </p:sp>
      <p:sp>
        <p:nvSpPr>
          <p:cNvPr id="20" name="TextBox 19"/>
          <p:cNvSpPr txBox="1"/>
          <p:nvPr/>
        </p:nvSpPr>
        <p:spPr>
          <a:xfrm>
            <a:off x="9904436" y="2133314"/>
            <a:ext cx="2951803" cy="4616777"/>
          </a:xfrm>
          <a:prstGeom prst="rect">
            <a:avLst/>
          </a:prstGeom>
          <a:noFill/>
        </p:spPr>
        <p:txBody>
          <a:bodyPr wrap="square" rtlCol="0">
            <a:spAutoFit/>
          </a:bodyPr>
          <a:lstStyle/>
          <a:p>
            <a:r>
              <a:rPr lang="en-GB" sz="2000">
                <a:solidFill>
                  <a:srgbClr val="482A54"/>
                </a:solidFill>
              </a:rPr>
              <a:t>Numb, zoned out</a:t>
            </a:r>
          </a:p>
          <a:p>
            <a:r>
              <a:rPr lang="en-GB" sz="2000">
                <a:solidFill>
                  <a:srgbClr val="482A54"/>
                </a:solidFill>
              </a:rPr>
              <a:t>Feeling empty</a:t>
            </a:r>
          </a:p>
          <a:p>
            <a:r>
              <a:rPr lang="en-GB" sz="2000">
                <a:solidFill>
                  <a:srgbClr val="482A54"/>
                </a:solidFill>
              </a:rPr>
              <a:t>Cannot think</a:t>
            </a:r>
          </a:p>
          <a:p>
            <a:r>
              <a:rPr lang="en-GB" sz="2000">
                <a:solidFill>
                  <a:srgbClr val="482A54"/>
                </a:solidFill>
              </a:rPr>
              <a:t>Cannot connect</a:t>
            </a:r>
          </a:p>
          <a:p>
            <a:r>
              <a:rPr lang="en-GB" sz="2000">
                <a:solidFill>
                  <a:srgbClr val="482A54"/>
                </a:solidFill>
              </a:rPr>
              <a:t>Lethargic</a:t>
            </a:r>
          </a:p>
          <a:p>
            <a:r>
              <a:rPr lang="en-GB" sz="2000">
                <a:solidFill>
                  <a:srgbClr val="482A54"/>
                </a:solidFill>
              </a:rPr>
              <a:t>Unmotivated </a:t>
            </a:r>
          </a:p>
          <a:p>
            <a:r>
              <a:rPr lang="en-GB" sz="2000">
                <a:solidFill>
                  <a:srgbClr val="482A54"/>
                </a:solidFill>
              </a:rPr>
              <a:t>Depression / Fatigue</a:t>
            </a:r>
          </a:p>
          <a:p>
            <a:r>
              <a:rPr lang="en-GB" sz="2000">
                <a:solidFill>
                  <a:srgbClr val="482A54"/>
                </a:solidFill>
              </a:rPr>
              <a:t>Disorientated</a:t>
            </a:r>
          </a:p>
          <a:p>
            <a:r>
              <a:rPr lang="en-GB" sz="2000">
                <a:solidFill>
                  <a:srgbClr val="482A54"/>
                </a:solidFill>
              </a:rPr>
              <a:t>Fast heart rate</a:t>
            </a:r>
          </a:p>
          <a:p>
            <a:r>
              <a:rPr lang="en-GB" sz="2000">
                <a:solidFill>
                  <a:srgbClr val="482A54"/>
                </a:solidFill>
              </a:rPr>
              <a:t>Reduced appetite</a:t>
            </a:r>
          </a:p>
          <a:p>
            <a:r>
              <a:rPr lang="en-GB" sz="2000">
                <a:solidFill>
                  <a:srgbClr val="482A54"/>
                </a:solidFill>
              </a:rPr>
              <a:t>Tummy ache</a:t>
            </a:r>
          </a:p>
          <a:p>
            <a:r>
              <a:rPr lang="en-GB" sz="2000">
                <a:solidFill>
                  <a:srgbClr val="482A54"/>
                </a:solidFill>
              </a:rPr>
              <a:t>Sweat, shake</a:t>
            </a:r>
          </a:p>
          <a:p>
            <a:r>
              <a:rPr lang="en-GB" sz="2000">
                <a:solidFill>
                  <a:srgbClr val="482A54"/>
                </a:solidFill>
              </a:rPr>
              <a:t>Hyper-vigilant</a:t>
            </a:r>
          </a:p>
          <a:p>
            <a:pPr algn="ctr"/>
            <a:endParaRPr lang="en-GB" sz="1600">
              <a:solidFill>
                <a:srgbClr val="482A54"/>
              </a:solidFill>
            </a:endParaRPr>
          </a:p>
          <a:p>
            <a:endParaRPr lang="en-GB" sz="1801">
              <a:solidFill>
                <a:srgbClr val="482A54"/>
              </a:solidFill>
            </a:endParaRPr>
          </a:p>
        </p:txBody>
      </p:sp>
      <p:sp>
        <p:nvSpPr>
          <p:cNvPr id="30" name="TextBox 29"/>
          <p:cNvSpPr txBox="1"/>
          <p:nvPr/>
        </p:nvSpPr>
        <p:spPr>
          <a:xfrm>
            <a:off x="176857" y="2275879"/>
            <a:ext cx="3021691" cy="3785652"/>
          </a:xfrm>
          <a:prstGeom prst="rect">
            <a:avLst/>
          </a:prstGeom>
          <a:noFill/>
        </p:spPr>
        <p:txBody>
          <a:bodyPr wrap="square" rtlCol="0">
            <a:spAutoFit/>
          </a:bodyPr>
          <a:lstStyle/>
          <a:p>
            <a:r>
              <a:rPr lang="en-GB" sz="2000">
                <a:solidFill>
                  <a:srgbClr val="482A54"/>
                </a:solidFill>
              </a:rPr>
              <a:t>Fight / flight</a:t>
            </a:r>
          </a:p>
          <a:p>
            <a:r>
              <a:rPr lang="en-GB" sz="2000">
                <a:solidFill>
                  <a:srgbClr val="482A54"/>
                </a:solidFill>
              </a:rPr>
              <a:t>Run, hit, shout</a:t>
            </a:r>
          </a:p>
          <a:p>
            <a:r>
              <a:rPr lang="en-GB" sz="2000">
                <a:solidFill>
                  <a:srgbClr val="482A54"/>
                </a:solidFill>
              </a:rPr>
              <a:t>Avoid or Disrupt</a:t>
            </a:r>
          </a:p>
          <a:p>
            <a:r>
              <a:rPr lang="en-GB" sz="2000">
                <a:solidFill>
                  <a:srgbClr val="482A54"/>
                </a:solidFill>
              </a:rPr>
              <a:t>Heightened anxiety</a:t>
            </a:r>
          </a:p>
          <a:p>
            <a:r>
              <a:rPr lang="en-GB" sz="2000">
                <a:solidFill>
                  <a:srgbClr val="482A54"/>
                </a:solidFill>
              </a:rPr>
              <a:t>Difficulty focusing</a:t>
            </a:r>
          </a:p>
          <a:p>
            <a:r>
              <a:rPr lang="en-GB" sz="2000">
                <a:solidFill>
                  <a:srgbClr val="482A54"/>
                </a:solidFill>
              </a:rPr>
              <a:t>Fast heart rate</a:t>
            </a:r>
          </a:p>
          <a:p>
            <a:r>
              <a:rPr lang="en-GB" sz="2000">
                <a:solidFill>
                  <a:srgbClr val="482A54"/>
                </a:solidFill>
              </a:rPr>
              <a:t>Reduced appetite</a:t>
            </a:r>
          </a:p>
          <a:p>
            <a:r>
              <a:rPr lang="en-GB" sz="2000">
                <a:solidFill>
                  <a:srgbClr val="482A54"/>
                </a:solidFill>
              </a:rPr>
              <a:t>Sweat, shake</a:t>
            </a:r>
          </a:p>
          <a:p>
            <a:r>
              <a:rPr lang="en-GB" sz="2000">
                <a:solidFill>
                  <a:srgbClr val="482A54"/>
                </a:solidFill>
              </a:rPr>
              <a:t>Hyper-vigilant</a:t>
            </a:r>
          </a:p>
          <a:p>
            <a:r>
              <a:rPr lang="en-GB" sz="2000">
                <a:solidFill>
                  <a:srgbClr val="482A54"/>
                </a:solidFill>
              </a:rPr>
              <a:t>Rapid speech</a:t>
            </a:r>
          </a:p>
          <a:p>
            <a:r>
              <a:rPr lang="en-GB" sz="2000">
                <a:solidFill>
                  <a:srgbClr val="482A54"/>
                </a:solidFill>
              </a:rPr>
              <a:t>Panic attack</a:t>
            </a:r>
          </a:p>
          <a:p>
            <a:r>
              <a:rPr lang="en-GB" sz="2000">
                <a:solidFill>
                  <a:srgbClr val="482A54"/>
                </a:solidFill>
              </a:rPr>
              <a:t>Hyper-ventilating</a:t>
            </a:r>
            <a:endParaRPr lang="en-GB" sz="1600">
              <a:solidFill>
                <a:srgbClr val="482A54"/>
              </a:solidFill>
            </a:endParaRPr>
          </a:p>
        </p:txBody>
      </p:sp>
      <p:sp>
        <p:nvSpPr>
          <p:cNvPr id="8" name="TextBox 7">
            <a:extLst>
              <a:ext uri="{FF2B5EF4-FFF2-40B4-BE49-F238E27FC236}">
                <a16:creationId xmlns:a16="http://schemas.microsoft.com/office/drawing/2014/main" id="{527E8389-6193-3684-028C-0E718971C184}"/>
              </a:ext>
            </a:extLst>
          </p:cNvPr>
          <p:cNvSpPr txBox="1"/>
          <p:nvPr/>
        </p:nvSpPr>
        <p:spPr>
          <a:xfrm>
            <a:off x="107121" y="1022969"/>
            <a:ext cx="3900560" cy="1323439"/>
          </a:xfrm>
          <a:prstGeom prst="rect">
            <a:avLst/>
          </a:prstGeom>
          <a:noFill/>
        </p:spPr>
        <p:txBody>
          <a:bodyPr wrap="square">
            <a:spAutoFit/>
          </a:bodyPr>
          <a:lstStyle/>
          <a:p>
            <a:r>
              <a:rPr lang="en-GB" sz="3600" u="sng">
                <a:solidFill>
                  <a:srgbClr val="482A54"/>
                </a:solidFill>
              </a:rPr>
              <a:t>Signs of Distress</a:t>
            </a:r>
          </a:p>
          <a:p>
            <a:r>
              <a:rPr lang="en-GB" sz="4400" b="1">
                <a:solidFill>
                  <a:srgbClr val="482A54"/>
                </a:solidFill>
              </a:rPr>
              <a:t>Hyper</a:t>
            </a:r>
            <a:r>
              <a:rPr lang="en-GB" sz="3600" b="1">
                <a:solidFill>
                  <a:srgbClr val="482A54"/>
                </a:solidFill>
              </a:rPr>
              <a:t>-arousal</a:t>
            </a:r>
          </a:p>
        </p:txBody>
      </p:sp>
      <p:sp>
        <p:nvSpPr>
          <p:cNvPr id="10" name="TextBox 9">
            <a:extLst>
              <a:ext uri="{FF2B5EF4-FFF2-40B4-BE49-F238E27FC236}">
                <a16:creationId xmlns:a16="http://schemas.microsoft.com/office/drawing/2014/main" id="{C5C3C916-F48C-8316-E30C-CB463AF453B4}"/>
              </a:ext>
            </a:extLst>
          </p:cNvPr>
          <p:cNvSpPr txBox="1"/>
          <p:nvPr/>
        </p:nvSpPr>
        <p:spPr>
          <a:xfrm>
            <a:off x="8989939" y="961137"/>
            <a:ext cx="3407113" cy="1261884"/>
          </a:xfrm>
          <a:prstGeom prst="rect">
            <a:avLst/>
          </a:prstGeom>
          <a:noFill/>
        </p:spPr>
        <p:txBody>
          <a:bodyPr wrap="square">
            <a:spAutoFit/>
          </a:bodyPr>
          <a:lstStyle/>
          <a:p>
            <a:r>
              <a:rPr lang="en-GB" sz="3600" u="sng">
                <a:solidFill>
                  <a:srgbClr val="482A54"/>
                </a:solidFill>
              </a:rPr>
              <a:t>Signs of Distress</a:t>
            </a:r>
          </a:p>
          <a:p>
            <a:r>
              <a:rPr lang="en-GB" sz="4000" b="1">
                <a:solidFill>
                  <a:srgbClr val="482A54"/>
                </a:solidFill>
              </a:rPr>
              <a:t>Hypo</a:t>
            </a:r>
            <a:r>
              <a:rPr lang="en-GB" sz="3600" b="1">
                <a:solidFill>
                  <a:srgbClr val="482A54"/>
                </a:solidFill>
              </a:rPr>
              <a:t>-arousal</a:t>
            </a:r>
          </a:p>
        </p:txBody>
      </p:sp>
    </p:spTree>
    <p:extLst>
      <p:ext uri="{BB962C8B-B14F-4D97-AF65-F5344CB8AC3E}">
        <p14:creationId xmlns:p14="http://schemas.microsoft.com/office/powerpoint/2010/main" val="247059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53A2-6B24-B046-967A-0E816D8D1AA7}"/>
              </a:ext>
            </a:extLst>
          </p:cNvPr>
          <p:cNvSpPr>
            <a:spLocks noGrp="1"/>
          </p:cNvSpPr>
          <p:nvPr>
            <p:ph type="title"/>
          </p:nvPr>
        </p:nvSpPr>
        <p:spPr>
          <a:xfrm>
            <a:off x="144422" y="104398"/>
            <a:ext cx="10515600" cy="866410"/>
          </a:xfrm>
        </p:spPr>
        <p:txBody>
          <a:bodyPr/>
          <a:lstStyle/>
          <a:p>
            <a:r>
              <a:rPr lang="en-GB" b="1"/>
              <a:t>The biology of trauma</a:t>
            </a:r>
          </a:p>
        </p:txBody>
      </p:sp>
      <p:pic>
        <p:nvPicPr>
          <p:cNvPr id="4" name="Graphic 3" descr="Video camera with solid fill">
            <a:hlinkClick r:id="rId3"/>
            <a:extLst>
              <a:ext uri="{FF2B5EF4-FFF2-40B4-BE49-F238E27FC236}">
                <a16:creationId xmlns:a16="http://schemas.microsoft.com/office/drawing/2014/main" id="{28C77989-DBB9-ECFF-78A3-81F3A72E9CE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660022" y="4758070"/>
            <a:ext cx="914400" cy="914400"/>
          </a:xfrm>
          <a:prstGeom prst="rect">
            <a:avLst/>
          </a:prstGeom>
        </p:spPr>
      </p:pic>
    </p:spTree>
    <p:extLst>
      <p:ext uri="{BB962C8B-B14F-4D97-AF65-F5344CB8AC3E}">
        <p14:creationId xmlns:p14="http://schemas.microsoft.com/office/powerpoint/2010/main" val="252018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829" y="439156"/>
            <a:ext cx="10515600" cy="1325563"/>
          </a:xfrm>
        </p:spPr>
        <p:txBody>
          <a:bodyPr>
            <a:normAutofit/>
          </a:bodyPr>
          <a:lstStyle/>
          <a:p>
            <a:r>
              <a:rPr lang="en-GB" b="1"/>
              <a:t>Trauma and Recovery Model</a:t>
            </a:r>
            <a:r>
              <a:rPr lang="en-GB" sz="5401"/>
              <a:t/>
            </a:r>
            <a:br>
              <a:rPr lang="en-GB" sz="5401"/>
            </a:br>
            <a:r>
              <a:rPr lang="en-GB" sz="4000"/>
              <a:t>by Judith Herman</a:t>
            </a:r>
            <a:endParaRPr lang="en-GB" sz="5401"/>
          </a:p>
        </p:txBody>
      </p:sp>
      <p:sp>
        <p:nvSpPr>
          <p:cNvPr id="6" name="Content Placeholder 2"/>
          <p:cNvSpPr txBox="1">
            <a:spLocks/>
          </p:cNvSpPr>
          <p:nvPr/>
        </p:nvSpPr>
        <p:spPr>
          <a:xfrm>
            <a:off x="2152652" y="2458719"/>
            <a:ext cx="7886700" cy="2466108"/>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651"/>
              </a:spcBef>
              <a:buNone/>
            </a:pPr>
            <a:endParaRPr lang="en-GB" sz="3600">
              <a:solidFill>
                <a:srgbClr val="412442"/>
              </a:solidFill>
            </a:endParaRPr>
          </a:p>
        </p:txBody>
      </p:sp>
      <p:sp>
        <p:nvSpPr>
          <p:cNvPr id="11" name="Right Arrow 10"/>
          <p:cNvSpPr/>
          <p:nvPr/>
        </p:nvSpPr>
        <p:spPr>
          <a:xfrm>
            <a:off x="415829" y="865643"/>
            <a:ext cx="10992235" cy="5126718"/>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2">
            <a:schemeClr val="accent3">
              <a:tint val="40000"/>
              <a:hueOff val="0"/>
              <a:satOff val="0"/>
              <a:lumOff val="0"/>
              <a:alphaOff val="0"/>
            </a:schemeClr>
          </a:effectRef>
          <a:fontRef idx="minor">
            <a:schemeClr val="dk1">
              <a:hueOff val="0"/>
              <a:satOff val="0"/>
              <a:lumOff val="0"/>
              <a:alphaOff val="0"/>
            </a:schemeClr>
          </a:fontRef>
        </p:style>
        <p:txBody>
          <a:bodyPr/>
          <a:lstStyle/>
          <a:p>
            <a:endParaRPr lang="en-GB" sz="1801"/>
          </a:p>
        </p:txBody>
      </p:sp>
      <p:grpSp>
        <p:nvGrpSpPr>
          <p:cNvPr id="7" name="Group 6"/>
          <p:cNvGrpSpPr/>
          <p:nvPr/>
        </p:nvGrpSpPr>
        <p:grpSpPr>
          <a:xfrm>
            <a:off x="815498" y="2773498"/>
            <a:ext cx="8966455" cy="1279051"/>
            <a:chOff x="2560312" y="2789474"/>
            <a:chExt cx="7071375" cy="1279051"/>
          </a:xfrm>
        </p:grpSpPr>
        <p:grpSp>
          <p:nvGrpSpPr>
            <p:cNvPr id="12" name="Group 11"/>
            <p:cNvGrpSpPr/>
            <p:nvPr/>
          </p:nvGrpSpPr>
          <p:grpSpPr>
            <a:xfrm>
              <a:off x="2560312" y="2789474"/>
              <a:ext cx="2280999" cy="1279051"/>
              <a:chOff x="7612" y="959288"/>
              <a:chExt cx="2280999" cy="1279051"/>
            </a:xfrm>
          </p:grpSpPr>
          <p:sp>
            <p:nvSpPr>
              <p:cNvPr id="19" name="Rounded Rectangle 18"/>
              <p:cNvSpPr/>
              <p:nvPr/>
            </p:nvSpPr>
            <p:spPr>
              <a:xfrm>
                <a:off x="7612" y="959288"/>
                <a:ext cx="2280999" cy="1279051"/>
              </a:xfrm>
              <a:prstGeom prst="roundRect">
                <a:avLst/>
              </a:prstGeom>
              <a:solidFill>
                <a:srgbClr val="666794"/>
              </a:solidFill>
              <a:ln>
                <a:solidFill>
                  <a:srgbClr val="666794"/>
                </a:solidFill>
              </a:ln>
            </p:spPr>
            <p:style>
              <a:lnRef idx="0">
                <a:scrgbClr r="0" g="0" b="0"/>
              </a:lnRef>
              <a:fillRef idx="3">
                <a:scrgbClr r="0" g="0" b="0"/>
              </a:fillRef>
              <a:effectRef idx="3">
                <a:schemeClr val="accent3">
                  <a:hueOff val="0"/>
                  <a:satOff val="0"/>
                  <a:lumOff val="0"/>
                  <a:alphaOff val="0"/>
                </a:schemeClr>
              </a:effectRef>
              <a:fontRef idx="minor">
                <a:schemeClr val="lt1"/>
              </a:fontRef>
            </p:style>
            <p:txBody>
              <a:bodyPr/>
              <a:lstStyle/>
              <a:p>
                <a:endParaRPr lang="en-GB" sz="1801"/>
              </a:p>
            </p:txBody>
          </p:sp>
          <p:sp>
            <p:nvSpPr>
              <p:cNvPr id="20" name="Rounded Rectangle 5"/>
              <p:cNvSpPr txBox="1"/>
              <p:nvPr/>
            </p:nvSpPr>
            <p:spPr>
              <a:xfrm>
                <a:off x="70050" y="1021726"/>
                <a:ext cx="2156123" cy="1154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14">
                  <a:lnSpc>
                    <a:spcPct val="90000"/>
                  </a:lnSpc>
                  <a:spcBef>
                    <a:spcPct val="0"/>
                  </a:spcBef>
                  <a:spcAft>
                    <a:spcPct val="35000"/>
                  </a:spcAft>
                </a:pPr>
                <a:r>
                  <a:rPr lang="en-GB" sz="2601"/>
                  <a:t>Safety</a:t>
                </a:r>
              </a:p>
            </p:txBody>
          </p:sp>
        </p:grpSp>
        <p:grpSp>
          <p:nvGrpSpPr>
            <p:cNvPr id="13" name="Group 12"/>
            <p:cNvGrpSpPr/>
            <p:nvPr/>
          </p:nvGrpSpPr>
          <p:grpSpPr>
            <a:xfrm>
              <a:off x="4955500" y="2789474"/>
              <a:ext cx="2280999" cy="1279051"/>
              <a:chOff x="2402800" y="959288"/>
              <a:chExt cx="2280999" cy="1279051"/>
            </a:xfrm>
          </p:grpSpPr>
          <p:sp>
            <p:nvSpPr>
              <p:cNvPr id="17" name="Rounded Rectangle 16"/>
              <p:cNvSpPr/>
              <p:nvPr/>
            </p:nvSpPr>
            <p:spPr>
              <a:xfrm>
                <a:off x="2402800" y="959288"/>
                <a:ext cx="2280999" cy="1279051"/>
              </a:xfrm>
              <a:prstGeom prst="roundRect">
                <a:avLst/>
              </a:prstGeom>
              <a:solidFill>
                <a:srgbClr val="B375D9"/>
              </a:solidFill>
              <a:ln>
                <a:solidFill>
                  <a:srgbClr val="B375D9"/>
                </a:solidFill>
              </a:ln>
            </p:spPr>
            <p:style>
              <a:lnRef idx="0">
                <a:scrgbClr r="0" g="0" b="0"/>
              </a:lnRef>
              <a:fillRef idx="3">
                <a:scrgbClr r="0" g="0" b="0"/>
              </a:fillRef>
              <a:effectRef idx="3">
                <a:schemeClr val="accent3">
                  <a:hueOff val="1355300"/>
                  <a:satOff val="50000"/>
                  <a:lumOff val="-7353"/>
                  <a:alphaOff val="0"/>
                </a:schemeClr>
              </a:effectRef>
              <a:fontRef idx="minor">
                <a:schemeClr val="lt1"/>
              </a:fontRef>
            </p:style>
            <p:txBody>
              <a:bodyPr/>
              <a:lstStyle/>
              <a:p>
                <a:endParaRPr lang="en-GB" sz="1801"/>
              </a:p>
            </p:txBody>
          </p:sp>
          <p:sp>
            <p:nvSpPr>
              <p:cNvPr id="18" name="Rounded Rectangle 7"/>
              <p:cNvSpPr txBox="1"/>
              <p:nvPr/>
            </p:nvSpPr>
            <p:spPr>
              <a:xfrm>
                <a:off x="2465238" y="1021726"/>
                <a:ext cx="2156123" cy="1154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14">
                  <a:lnSpc>
                    <a:spcPct val="90000"/>
                  </a:lnSpc>
                  <a:spcBef>
                    <a:spcPct val="0"/>
                  </a:spcBef>
                  <a:spcAft>
                    <a:spcPct val="35000"/>
                  </a:spcAft>
                </a:pPr>
                <a:r>
                  <a:rPr lang="en-GB" sz="2601"/>
                  <a:t>Remembrance and Mourning</a:t>
                </a:r>
              </a:p>
            </p:txBody>
          </p:sp>
        </p:grpSp>
        <p:grpSp>
          <p:nvGrpSpPr>
            <p:cNvPr id="14" name="Group 13"/>
            <p:cNvGrpSpPr/>
            <p:nvPr/>
          </p:nvGrpSpPr>
          <p:grpSpPr>
            <a:xfrm>
              <a:off x="7350688" y="2789474"/>
              <a:ext cx="2280999" cy="1279051"/>
              <a:chOff x="4797988" y="959288"/>
              <a:chExt cx="2280999" cy="1279051"/>
            </a:xfrm>
          </p:grpSpPr>
          <p:sp>
            <p:nvSpPr>
              <p:cNvPr id="15" name="Rounded Rectangle 14"/>
              <p:cNvSpPr/>
              <p:nvPr/>
            </p:nvSpPr>
            <p:spPr>
              <a:xfrm>
                <a:off x="4797988" y="959288"/>
                <a:ext cx="2280999" cy="1279051"/>
              </a:xfrm>
              <a:prstGeom prst="roundRect">
                <a:avLst/>
              </a:prstGeom>
              <a:solidFill>
                <a:schemeClr val="accent1">
                  <a:lumMod val="60000"/>
                  <a:lumOff val="40000"/>
                </a:schemeClr>
              </a:solidFill>
              <a:ln>
                <a:solidFill>
                  <a:schemeClr val="accent1">
                    <a:lumMod val="60000"/>
                    <a:lumOff val="40000"/>
                  </a:schemeClr>
                </a:solidFill>
              </a:ln>
            </p:spPr>
            <p:style>
              <a:lnRef idx="0">
                <a:scrgbClr r="0" g="0" b="0"/>
              </a:lnRef>
              <a:fillRef idx="3">
                <a:scrgbClr r="0" g="0" b="0"/>
              </a:fillRef>
              <a:effectRef idx="3">
                <a:schemeClr val="accent3">
                  <a:hueOff val="2710599"/>
                  <a:satOff val="100000"/>
                  <a:lumOff val="-14706"/>
                  <a:alphaOff val="0"/>
                </a:schemeClr>
              </a:effectRef>
              <a:fontRef idx="minor">
                <a:schemeClr val="lt1"/>
              </a:fontRef>
            </p:style>
            <p:txBody>
              <a:bodyPr/>
              <a:lstStyle/>
              <a:p>
                <a:endParaRPr lang="en-GB" sz="1801"/>
              </a:p>
            </p:txBody>
          </p:sp>
          <p:sp>
            <p:nvSpPr>
              <p:cNvPr id="16" name="Rounded Rectangle 9"/>
              <p:cNvSpPr txBox="1"/>
              <p:nvPr/>
            </p:nvSpPr>
            <p:spPr>
              <a:xfrm>
                <a:off x="4860426" y="1021726"/>
                <a:ext cx="2156123" cy="1154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14">
                  <a:lnSpc>
                    <a:spcPct val="90000"/>
                  </a:lnSpc>
                  <a:spcBef>
                    <a:spcPct val="0"/>
                  </a:spcBef>
                  <a:spcAft>
                    <a:spcPct val="35000"/>
                  </a:spcAft>
                </a:pPr>
                <a:r>
                  <a:rPr lang="en-GB" sz="2601"/>
                  <a:t>Reconnecting</a:t>
                </a:r>
              </a:p>
            </p:txBody>
          </p:sp>
        </p:grpSp>
      </p:grpSp>
    </p:spTree>
    <p:extLst>
      <p:ext uri="{BB962C8B-B14F-4D97-AF65-F5344CB8AC3E}">
        <p14:creationId xmlns:p14="http://schemas.microsoft.com/office/powerpoint/2010/main" val="80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8DCCF-F3E0-89E3-E613-D77650FEE42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b="1" kern="1200">
                <a:solidFill>
                  <a:schemeClr val="bg1"/>
                </a:solidFill>
                <a:latin typeface="+mj-lt"/>
                <a:ea typeface="+mj-ea"/>
                <a:cs typeface="+mj-cs"/>
              </a:rPr>
              <a:t>In Practice</a:t>
            </a:r>
          </a:p>
        </p:txBody>
      </p:sp>
      <p:pic>
        <p:nvPicPr>
          <p:cNvPr id="3" name="Online Media 2" descr="Judith Herman in practice">
            <a:hlinkClick r:id="" action="ppaction://media"/>
            <a:extLst>
              <a:ext uri="{FF2B5EF4-FFF2-40B4-BE49-F238E27FC236}">
                <a16:creationId xmlns:a16="http://schemas.microsoft.com/office/drawing/2014/main" id="{167183BC-605E-ACA0-5832-352A4E0818B9}"/>
              </a:ext>
            </a:extLst>
          </p:cNvPr>
          <p:cNvPicPr>
            <a:picLocks noRot="1" noChangeAspect="1"/>
          </p:cNvPicPr>
          <p:nvPr>
            <a:videoFile r:link="rId1"/>
          </p:nvPr>
        </p:nvPicPr>
        <p:blipFill>
          <a:blip r:embed="rId4"/>
          <a:stretch>
            <a:fillRect/>
          </a:stretch>
        </p:blipFill>
        <p:spPr>
          <a:xfrm>
            <a:off x="1931929" y="1913285"/>
            <a:ext cx="7634715" cy="4301248"/>
          </a:xfrm>
          <a:prstGeom prst="rect">
            <a:avLst/>
          </a:prstGeom>
        </p:spPr>
      </p:pic>
    </p:spTree>
    <p:extLst>
      <p:ext uri="{BB962C8B-B14F-4D97-AF65-F5344CB8AC3E}">
        <p14:creationId xmlns:p14="http://schemas.microsoft.com/office/powerpoint/2010/main" val="7731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790B09-CD58-724B-3EE0-E73D2529CE63}"/>
              </a:ext>
            </a:extLst>
          </p:cNvPr>
          <p:cNvSpPr>
            <a:spLocks noGrp="1"/>
          </p:cNvSpPr>
          <p:nvPr>
            <p:ph type="title"/>
          </p:nvPr>
        </p:nvSpPr>
        <p:spPr>
          <a:xfrm>
            <a:off x="2730202" y="2309616"/>
            <a:ext cx="6049617" cy="1833046"/>
          </a:xfrm>
        </p:spPr>
        <p:txBody>
          <a:bodyPr lIns="91440" tIns="45720" rIns="91440" bIns="45720" anchor="t"/>
          <a:lstStyle/>
          <a:p>
            <a:pPr algn="ctr"/>
            <a:r>
              <a:rPr lang="en-GB"/>
              <a:t/>
            </a:r>
            <a:br>
              <a:rPr lang="en-GB"/>
            </a:br>
            <a:r>
              <a:rPr lang="en-GB" sz="4400"/>
              <a:t>Help Understanding Grief </a:t>
            </a:r>
            <a:r>
              <a:rPr lang="en-GB" sz="2000"/>
              <a:t>by</a:t>
            </a:r>
            <a:r>
              <a:rPr lang="en-GB" sz="4400"/>
              <a:t> Suicide</a:t>
            </a:r>
            <a:endParaRPr lang="en-US">
              <a:cs typeface="Calibri" panose="020F0502020204030204"/>
            </a:endParaRPr>
          </a:p>
        </p:txBody>
      </p:sp>
      <p:pic>
        <p:nvPicPr>
          <p:cNvPr id="3" name="Picture 2" descr="A cartoon of an elephant&#10;&#10;Description automatically generated">
            <a:extLst>
              <a:ext uri="{FF2B5EF4-FFF2-40B4-BE49-F238E27FC236}">
                <a16:creationId xmlns:a16="http://schemas.microsoft.com/office/drawing/2014/main" id="{92B16134-6262-D7DA-E8A6-95BCA3E8E821}"/>
              </a:ext>
            </a:extLst>
          </p:cNvPr>
          <p:cNvPicPr>
            <a:picLocks noChangeAspect="1"/>
          </p:cNvPicPr>
          <p:nvPr/>
        </p:nvPicPr>
        <p:blipFill>
          <a:blip r:embed="rId3"/>
          <a:stretch>
            <a:fillRect/>
          </a:stretch>
        </p:blipFill>
        <p:spPr>
          <a:xfrm>
            <a:off x="10970916" y="5526156"/>
            <a:ext cx="882622" cy="898344"/>
          </a:xfrm>
          <a:prstGeom prst="rect">
            <a:avLst/>
          </a:prstGeom>
        </p:spPr>
      </p:pic>
    </p:spTree>
    <p:extLst>
      <p:ext uri="{BB962C8B-B14F-4D97-AF65-F5344CB8AC3E}">
        <p14:creationId xmlns:p14="http://schemas.microsoft.com/office/powerpoint/2010/main" val="26035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A8DB9CD9-59B1-4D73-BC4C-98796A48EF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1219169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defRPr/>
            </a:pPr>
            <a:endParaRPr lang="en-US" sz="1801">
              <a:solidFill>
                <a:prstClr val="white"/>
              </a:solidFill>
              <a:latin typeface="Calibri" panose="020F0502020204030204"/>
            </a:endParaRPr>
          </a:p>
        </p:txBody>
      </p:sp>
      <p:sp>
        <p:nvSpPr>
          <p:cNvPr id="30" name="Rectangle 18">
            <a:extLst>
              <a:ext uri="{FF2B5EF4-FFF2-40B4-BE49-F238E27FC236}">
                <a16:creationId xmlns:a16="http://schemas.microsoft.com/office/drawing/2014/main" id="{8874A6A9-41FF-4E33-AFA8-F9F81436A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2"/>
            <a:ext cx="12191694"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defRPr/>
            </a:pPr>
            <a:endParaRPr lang="en-US" sz="1801">
              <a:solidFill>
                <a:prstClr val="white"/>
              </a:solidFill>
              <a:latin typeface="Calibri" panose="020F0502020204030204"/>
            </a:endParaRPr>
          </a:p>
        </p:txBody>
      </p:sp>
      <p:grpSp>
        <p:nvGrpSpPr>
          <p:cNvPr id="21" name="Group 20">
            <a:extLst>
              <a:ext uri="{FF2B5EF4-FFF2-40B4-BE49-F238E27FC236}">
                <a16:creationId xmlns:a16="http://schemas.microsoft.com/office/drawing/2014/main" id="{721D730E-1F97-4071-B143-B05E6D2599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3" y="3986"/>
            <a:ext cx="9772764" cy="6858000"/>
            <a:chOff x="1303402" y="3985"/>
            <a:chExt cx="9772765" cy="6858000"/>
          </a:xfrm>
        </p:grpSpPr>
        <p:sp>
          <p:nvSpPr>
            <p:cNvPr id="22" name="Freeform: Shape 21">
              <a:extLst>
                <a:ext uri="{FF2B5EF4-FFF2-40B4-BE49-F238E27FC236}">
                  <a16:creationId xmlns:a16="http://schemas.microsoft.com/office/drawing/2014/main" id="{B3849C6A-9EE5-4604-8EAE-DD4796B79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defRPr/>
              </a:pPr>
              <a:endParaRPr lang="en-US" sz="1801">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308677BE-069B-4A4D-8732-E26B6EF567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defRPr/>
              </a:pPr>
              <a:endParaRPr lang="en-US" sz="1801">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9A9A575B-DD07-4388-963B-0AF3FDDCF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defRPr/>
              </a:pPr>
              <a:endParaRPr lang="en-US" sz="1801">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D55285E4-21EB-4EC1-AB8E-36E881E899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defRPr/>
              </a:pPr>
              <a:endParaRPr lang="en-US" sz="1801">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6A0C77B5-3FAA-4D4F-9555-89D751608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defRPr/>
              </a:pPr>
              <a:endParaRPr lang="en-US" sz="1801">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5F0C96D1-A8B7-4C8E-9997-D823FD159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defRPr/>
              </a:pPr>
              <a:endParaRPr lang="en-US" sz="1801">
                <a:solidFill>
                  <a:prstClr val="white"/>
                </a:solidFill>
                <a:latin typeface="Calibri" panose="020F0502020204030204"/>
              </a:endParaRPr>
            </a:p>
          </p:txBody>
        </p:sp>
        <p:sp>
          <p:nvSpPr>
            <p:cNvPr id="28" name="Freeform: Shape 27">
              <a:extLst>
                <a:ext uri="{FF2B5EF4-FFF2-40B4-BE49-F238E27FC236}">
                  <a16:creationId xmlns:a16="http://schemas.microsoft.com/office/drawing/2014/main" id="{DA46556D-445B-4CD0-87A0-02A30BD1B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defRPr/>
              </a:pPr>
              <a:endParaRPr lang="en-US" sz="1801">
                <a:solidFill>
                  <a:prstClr val="white"/>
                </a:solidFill>
                <a:latin typeface="Calibri" panose="020F0502020204030204"/>
              </a:endParaRPr>
            </a:p>
          </p:txBody>
        </p:sp>
      </p:grpSp>
      <p:sp>
        <p:nvSpPr>
          <p:cNvPr id="2" name="Title 1">
            <a:extLst>
              <a:ext uri="{FF2B5EF4-FFF2-40B4-BE49-F238E27FC236}">
                <a16:creationId xmlns:a16="http://schemas.microsoft.com/office/drawing/2014/main" id="{B7326675-F8A3-D4D0-2D52-471117FCF1E2}"/>
              </a:ext>
            </a:extLst>
          </p:cNvPr>
          <p:cNvSpPr>
            <a:spLocks noGrp="1"/>
          </p:cNvSpPr>
          <p:nvPr>
            <p:ph type="title"/>
          </p:nvPr>
        </p:nvSpPr>
        <p:spPr>
          <a:xfrm>
            <a:off x="2971850" y="2273845"/>
            <a:ext cx="6421634" cy="2310313"/>
          </a:xfrm>
        </p:spPr>
        <p:txBody>
          <a:bodyPr vert="horz" lIns="91440" tIns="45721" rIns="91440" bIns="45721" rtlCol="0" anchor="b">
            <a:normAutofit fontScale="90000"/>
          </a:bodyPr>
          <a:lstStyle/>
          <a:p>
            <a:pPr algn="ctr"/>
            <a:r>
              <a:rPr lang="en-US" sz="5200">
                <a:solidFill>
                  <a:schemeClr val="tx2"/>
                </a:solidFill>
                <a:latin typeface="+mj-lt"/>
              </a:rPr>
              <a:t>Module Three</a:t>
            </a:r>
            <a:br>
              <a:rPr lang="en-US" sz="5200">
                <a:solidFill>
                  <a:schemeClr val="tx2"/>
                </a:solidFill>
                <a:latin typeface="+mj-lt"/>
              </a:rPr>
            </a:br>
            <a:r>
              <a:rPr lang="en-US" sz="5200">
                <a:solidFill>
                  <a:schemeClr val="tx2"/>
                </a:solidFill>
                <a:latin typeface="+mj-lt"/>
              </a:rPr>
              <a:t>Difficult subjects, Signposting and Support.</a:t>
            </a:r>
          </a:p>
        </p:txBody>
      </p:sp>
      <p:pic>
        <p:nvPicPr>
          <p:cNvPr id="4" name="Picture 3">
            <a:extLst>
              <a:ext uri="{FF2B5EF4-FFF2-40B4-BE49-F238E27FC236}">
                <a16:creationId xmlns:a16="http://schemas.microsoft.com/office/drawing/2014/main" id="{AC31C58A-DDB6-6BD6-0B5D-25F204D747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57638" y="242102"/>
            <a:ext cx="1499870" cy="1078866"/>
          </a:xfrm>
          <a:prstGeom prst="rect">
            <a:avLst/>
          </a:prstGeom>
          <a:noFill/>
        </p:spPr>
      </p:pic>
    </p:spTree>
    <p:extLst>
      <p:ext uri="{BB962C8B-B14F-4D97-AF65-F5344CB8AC3E}">
        <p14:creationId xmlns:p14="http://schemas.microsoft.com/office/powerpoint/2010/main" val="261076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254165" y="758310"/>
            <a:ext cx="6742060" cy="30330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4D2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D2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spcBef>
                <a:spcPts val="1001"/>
              </a:spcBef>
              <a:buNone/>
              <a:defRPr/>
            </a:pPr>
            <a:r>
              <a:rPr lang="en-GB">
                <a:latin typeface="Calibri" panose="020F0502020204030204"/>
                <a:cs typeface="Arial" panose="020B0604020202020204" pitchFamily="34" charset="0"/>
              </a:rPr>
              <a:t>There's an elephant in the room.</a:t>
            </a:r>
          </a:p>
          <a:p>
            <a:pPr marL="0" indent="0" defTabSz="914411">
              <a:spcBef>
                <a:spcPts val="1001"/>
              </a:spcBef>
              <a:buNone/>
              <a:defRPr/>
            </a:pPr>
            <a:r>
              <a:rPr lang="en-GB">
                <a:latin typeface="Calibri" panose="020F0502020204030204"/>
                <a:cs typeface="Arial" panose="020B0604020202020204" pitchFamily="34" charset="0"/>
              </a:rPr>
              <a:t>It is large and squatting, so it is hard to get around it.</a:t>
            </a:r>
          </a:p>
          <a:p>
            <a:pPr marL="0" indent="0" defTabSz="914411">
              <a:spcBef>
                <a:spcPts val="1001"/>
              </a:spcBef>
              <a:buNone/>
              <a:defRPr/>
            </a:pPr>
            <a:r>
              <a:rPr lang="en-GB">
                <a:latin typeface="Calibri" panose="020F0502020204030204"/>
                <a:cs typeface="Arial" panose="020B0604020202020204" pitchFamily="34" charset="0"/>
              </a:rPr>
              <a:t>Yet we squeeze by with, "How are you?" and "I'm fine," and a thousand other forms of trivial chatter. </a:t>
            </a:r>
          </a:p>
          <a:p>
            <a:pPr marL="0" indent="0" defTabSz="914411">
              <a:spcBef>
                <a:spcPts val="1001"/>
              </a:spcBef>
              <a:buNone/>
              <a:defRPr/>
            </a:pPr>
            <a:r>
              <a:rPr lang="en-GB">
                <a:latin typeface="Calibri" panose="020F0502020204030204"/>
                <a:cs typeface="Arial" panose="020B0604020202020204" pitchFamily="34" charset="0"/>
              </a:rPr>
              <a:t>We talk about the weather. </a:t>
            </a:r>
          </a:p>
          <a:p>
            <a:pPr marL="0" indent="0" defTabSz="914411">
              <a:spcBef>
                <a:spcPts val="1001"/>
              </a:spcBef>
              <a:buNone/>
              <a:defRPr/>
            </a:pPr>
            <a:r>
              <a:rPr lang="en-GB">
                <a:latin typeface="Calibri" panose="020F0502020204030204"/>
                <a:cs typeface="Arial" panose="020B0604020202020204" pitchFamily="34" charset="0"/>
              </a:rPr>
              <a:t>We talk about work.</a:t>
            </a:r>
          </a:p>
          <a:p>
            <a:pPr marL="0" indent="0" defTabSz="914411">
              <a:spcBef>
                <a:spcPts val="1001"/>
              </a:spcBef>
              <a:buNone/>
              <a:defRPr/>
            </a:pPr>
            <a:r>
              <a:rPr lang="en-GB">
                <a:latin typeface="Calibri" panose="020F0502020204030204"/>
                <a:cs typeface="Arial" panose="020B0604020202020204" pitchFamily="34" charset="0"/>
              </a:rPr>
              <a:t>We talk about everything else, except the elephant in the room.</a:t>
            </a:r>
          </a:p>
          <a:p>
            <a:pPr marL="0" indent="0" defTabSz="914411">
              <a:spcBef>
                <a:spcPts val="1001"/>
              </a:spcBef>
              <a:buNone/>
              <a:defRPr/>
            </a:pPr>
            <a:endParaRPr lang="en-GB">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227759D-B78B-C56C-3CF3-164FC3ABF6BF}"/>
              </a:ext>
            </a:extLst>
          </p:cNvPr>
          <p:cNvSpPr>
            <a:spLocks noGrp="1"/>
          </p:cNvSpPr>
          <p:nvPr>
            <p:ph type="title"/>
          </p:nvPr>
        </p:nvSpPr>
        <p:spPr>
          <a:xfrm>
            <a:off x="228602" y="209551"/>
            <a:ext cx="10515600" cy="685845"/>
          </a:xfrm>
        </p:spPr>
        <p:txBody>
          <a:bodyPr>
            <a:normAutofit fontScale="90000"/>
          </a:bodyPr>
          <a:lstStyle/>
          <a:p>
            <a:r>
              <a:rPr lang="en-GB" sz="3600">
                <a:latin typeface="+mj-lt"/>
                <a:cs typeface="Arial" panose="020B0604020202020204" pitchFamily="34" charset="0"/>
              </a:rPr>
              <a:t>The Elephant in the Room by Terry Kettering</a:t>
            </a:r>
            <a:r>
              <a:rPr lang="en-GB" sz="3600">
                <a:latin typeface="Times-Bold"/>
              </a:rPr>
              <a:t/>
            </a:r>
            <a:br>
              <a:rPr lang="en-GB" sz="3600">
                <a:latin typeface="Times-Bold"/>
              </a:rPr>
            </a:br>
            <a:endParaRPr lang="en-GB"/>
          </a:p>
        </p:txBody>
      </p:sp>
      <p:sp>
        <p:nvSpPr>
          <p:cNvPr id="8" name="TextBox 7">
            <a:extLst>
              <a:ext uri="{FF2B5EF4-FFF2-40B4-BE49-F238E27FC236}">
                <a16:creationId xmlns:a16="http://schemas.microsoft.com/office/drawing/2014/main" id="{78E4FBFA-0594-0835-2AC1-954311ADDA77}"/>
              </a:ext>
            </a:extLst>
          </p:cNvPr>
          <p:cNvSpPr txBox="1"/>
          <p:nvPr/>
        </p:nvSpPr>
        <p:spPr>
          <a:xfrm>
            <a:off x="7192965" y="2903057"/>
            <a:ext cx="4770437" cy="3477875"/>
          </a:xfrm>
          <a:prstGeom prst="rect">
            <a:avLst/>
          </a:prstGeom>
          <a:noFill/>
        </p:spPr>
        <p:txBody>
          <a:bodyPr wrap="square">
            <a:spAutoFit/>
          </a:bodyPr>
          <a:lstStyle/>
          <a:p>
            <a:pPr defTabSz="914411">
              <a:defRPr/>
            </a:pPr>
            <a:r>
              <a:rPr lang="en-GB" sz="2000">
                <a:solidFill>
                  <a:srgbClr val="4D2D78"/>
                </a:solidFill>
                <a:latin typeface="Calibri" panose="020F0502020204030204"/>
                <a:cs typeface="Arial" panose="020B0604020202020204" pitchFamily="34" charset="0"/>
              </a:rPr>
              <a:t>Oh, please say their name again.</a:t>
            </a:r>
          </a:p>
          <a:p>
            <a:pPr defTabSz="914411">
              <a:defRPr/>
            </a:pPr>
            <a:r>
              <a:rPr lang="en-GB" sz="2000">
                <a:solidFill>
                  <a:srgbClr val="4D2D78"/>
                </a:solidFill>
                <a:latin typeface="Calibri" panose="020F0502020204030204"/>
                <a:cs typeface="Arial" panose="020B0604020202020204" pitchFamily="34" charset="0"/>
              </a:rPr>
              <a:t>Oh, please, let's talk about the elephant in the room.</a:t>
            </a:r>
          </a:p>
          <a:p>
            <a:pPr defTabSz="914411">
              <a:defRPr/>
            </a:pPr>
            <a:r>
              <a:rPr lang="en-GB" sz="2000">
                <a:solidFill>
                  <a:srgbClr val="4D2D78"/>
                </a:solidFill>
                <a:latin typeface="Calibri" panose="020F0502020204030204"/>
                <a:cs typeface="Arial" panose="020B0604020202020204" pitchFamily="34" charset="0"/>
              </a:rPr>
              <a:t>For if we talk about their death, perhaps we can talk about their life.</a:t>
            </a:r>
          </a:p>
          <a:p>
            <a:pPr defTabSz="914411">
              <a:defRPr/>
            </a:pPr>
            <a:r>
              <a:rPr lang="en-GB" sz="2000">
                <a:solidFill>
                  <a:srgbClr val="4D2D78"/>
                </a:solidFill>
                <a:latin typeface="Calibri" panose="020F0502020204030204"/>
                <a:cs typeface="Arial" panose="020B0604020202020204" pitchFamily="34" charset="0"/>
              </a:rPr>
              <a:t>Can I say their name to you and not have you look away?</a:t>
            </a:r>
          </a:p>
          <a:p>
            <a:pPr defTabSz="914411">
              <a:defRPr/>
            </a:pPr>
            <a:r>
              <a:rPr lang="en-GB" sz="2000">
                <a:solidFill>
                  <a:srgbClr val="4D2D78"/>
                </a:solidFill>
                <a:latin typeface="Calibri" panose="020F0502020204030204"/>
                <a:cs typeface="Arial" panose="020B0604020202020204" pitchFamily="34" charset="0"/>
              </a:rPr>
              <a:t>For if I cannot, then you are leaving me....</a:t>
            </a:r>
          </a:p>
          <a:p>
            <a:pPr defTabSz="914411">
              <a:defRPr/>
            </a:pPr>
            <a:r>
              <a:rPr lang="en-GB" sz="2000">
                <a:solidFill>
                  <a:srgbClr val="4D2D78"/>
                </a:solidFill>
                <a:latin typeface="Calibri" panose="020F0502020204030204"/>
                <a:cs typeface="Arial" panose="020B0604020202020204" pitchFamily="34" charset="0"/>
              </a:rPr>
              <a:t>alone....</a:t>
            </a:r>
          </a:p>
          <a:p>
            <a:pPr defTabSz="914411">
              <a:defRPr/>
            </a:pPr>
            <a:r>
              <a:rPr lang="en-GB" sz="2000">
                <a:solidFill>
                  <a:srgbClr val="4D2D78"/>
                </a:solidFill>
                <a:latin typeface="Calibri" panose="020F0502020204030204"/>
                <a:cs typeface="Arial" panose="020B0604020202020204" pitchFamily="34" charset="0"/>
              </a:rPr>
              <a:t>in a room....</a:t>
            </a:r>
          </a:p>
          <a:p>
            <a:pPr defTabSz="914411">
              <a:defRPr/>
            </a:pPr>
            <a:r>
              <a:rPr lang="en-GB" sz="2000">
                <a:solidFill>
                  <a:srgbClr val="4D2D78"/>
                </a:solidFill>
                <a:latin typeface="Calibri" panose="020F0502020204030204"/>
                <a:cs typeface="Arial" panose="020B0604020202020204" pitchFamily="34" charset="0"/>
              </a:rPr>
              <a:t>with an elephant.</a:t>
            </a:r>
            <a:endParaRPr lang="en-GB" sz="1801">
              <a:solidFill>
                <a:srgbClr val="4D2D78"/>
              </a:solidFill>
              <a:latin typeface="Calibri" panose="020F0502020204030204"/>
            </a:endParaRPr>
          </a:p>
        </p:txBody>
      </p:sp>
      <p:sp>
        <p:nvSpPr>
          <p:cNvPr id="12" name="TextBox 11">
            <a:extLst>
              <a:ext uri="{FF2B5EF4-FFF2-40B4-BE49-F238E27FC236}">
                <a16:creationId xmlns:a16="http://schemas.microsoft.com/office/drawing/2014/main" id="{1A41EAC7-CC31-F1AC-EC85-112EA540B28B}"/>
              </a:ext>
            </a:extLst>
          </p:cNvPr>
          <p:cNvSpPr txBox="1"/>
          <p:nvPr/>
        </p:nvSpPr>
        <p:spPr>
          <a:xfrm>
            <a:off x="790499" y="3650038"/>
            <a:ext cx="6402466" cy="2554545"/>
          </a:xfrm>
          <a:prstGeom prst="rect">
            <a:avLst/>
          </a:prstGeom>
          <a:noFill/>
        </p:spPr>
        <p:txBody>
          <a:bodyPr wrap="square">
            <a:spAutoFit/>
          </a:bodyPr>
          <a:lstStyle/>
          <a:p>
            <a:pPr defTabSz="914411">
              <a:defRPr/>
            </a:pPr>
            <a:r>
              <a:rPr lang="en-GB" sz="2000">
                <a:solidFill>
                  <a:srgbClr val="4D2D78"/>
                </a:solidFill>
                <a:latin typeface="Calibri" panose="020F0502020204030204"/>
                <a:cs typeface="Arial" panose="020B0604020202020204" pitchFamily="34" charset="0"/>
              </a:rPr>
              <a:t>There's an elephant in the room.</a:t>
            </a:r>
          </a:p>
          <a:p>
            <a:pPr defTabSz="914411">
              <a:defRPr/>
            </a:pPr>
            <a:r>
              <a:rPr lang="en-GB" sz="2000">
                <a:solidFill>
                  <a:srgbClr val="4D2D78"/>
                </a:solidFill>
                <a:latin typeface="Calibri" panose="020F0502020204030204"/>
                <a:cs typeface="Arial" panose="020B0604020202020204" pitchFamily="34" charset="0"/>
              </a:rPr>
              <a:t>We all know it's there. </a:t>
            </a:r>
          </a:p>
          <a:p>
            <a:pPr defTabSz="914411">
              <a:defRPr/>
            </a:pPr>
            <a:r>
              <a:rPr lang="en-GB" sz="2000">
                <a:solidFill>
                  <a:srgbClr val="4D2D78"/>
                </a:solidFill>
                <a:latin typeface="Calibri" panose="020F0502020204030204"/>
                <a:cs typeface="Arial" panose="020B0604020202020204" pitchFamily="34" charset="0"/>
              </a:rPr>
              <a:t>We are thinking about the elephant as we talk together.</a:t>
            </a:r>
          </a:p>
          <a:p>
            <a:pPr defTabSz="914411">
              <a:defRPr/>
            </a:pPr>
            <a:r>
              <a:rPr lang="en-GB" sz="2000">
                <a:solidFill>
                  <a:srgbClr val="4D2D78"/>
                </a:solidFill>
                <a:latin typeface="Calibri" panose="020F0502020204030204"/>
                <a:cs typeface="Arial" panose="020B0604020202020204" pitchFamily="34" charset="0"/>
              </a:rPr>
              <a:t>It is constantly on our minds. For, you see, it is a very large elephant.</a:t>
            </a:r>
          </a:p>
          <a:p>
            <a:pPr defTabSz="914411">
              <a:defRPr/>
            </a:pPr>
            <a:r>
              <a:rPr lang="en-GB" sz="2000">
                <a:solidFill>
                  <a:srgbClr val="4D2D78"/>
                </a:solidFill>
                <a:latin typeface="Calibri" panose="020F0502020204030204"/>
                <a:cs typeface="Arial" panose="020B0604020202020204" pitchFamily="34" charset="0"/>
              </a:rPr>
              <a:t>It has hurt us all.</a:t>
            </a:r>
          </a:p>
          <a:p>
            <a:pPr defTabSz="914411">
              <a:defRPr/>
            </a:pPr>
            <a:r>
              <a:rPr lang="en-GB" sz="2000">
                <a:solidFill>
                  <a:srgbClr val="4D2D78"/>
                </a:solidFill>
                <a:latin typeface="Calibri" panose="020F0502020204030204"/>
                <a:cs typeface="Arial" panose="020B0604020202020204" pitchFamily="34" charset="0"/>
              </a:rPr>
              <a:t>But we don't talk about the elephant in the room.</a:t>
            </a:r>
          </a:p>
          <a:p>
            <a:pPr defTabSz="914411">
              <a:defRPr/>
            </a:pPr>
            <a:r>
              <a:rPr lang="en-GB" sz="2000">
                <a:solidFill>
                  <a:srgbClr val="4D2D78"/>
                </a:solidFill>
                <a:latin typeface="Calibri" panose="020F0502020204030204"/>
                <a:cs typeface="Arial" panose="020B0604020202020204" pitchFamily="34" charset="0"/>
              </a:rPr>
              <a:t>Oh, please say their name.</a:t>
            </a:r>
          </a:p>
        </p:txBody>
      </p:sp>
      <p:pic>
        <p:nvPicPr>
          <p:cNvPr id="2" name="Picture 1" descr="A cartoon of an elephant&#10;&#10;Description automatically generated">
            <a:extLst>
              <a:ext uri="{FF2B5EF4-FFF2-40B4-BE49-F238E27FC236}">
                <a16:creationId xmlns:a16="http://schemas.microsoft.com/office/drawing/2014/main" id="{B25E13FF-A593-9A89-129E-6EB6611B5CCE}"/>
              </a:ext>
            </a:extLst>
          </p:cNvPr>
          <p:cNvPicPr>
            <a:picLocks noChangeAspect="1"/>
          </p:cNvPicPr>
          <p:nvPr/>
        </p:nvPicPr>
        <p:blipFill>
          <a:blip r:embed="rId4"/>
          <a:stretch>
            <a:fillRect/>
          </a:stretch>
        </p:blipFill>
        <p:spPr>
          <a:xfrm>
            <a:off x="8997182" y="758310"/>
            <a:ext cx="1747020" cy="1778139"/>
          </a:xfrm>
          <a:prstGeom prst="rect">
            <a:avLst/>
          </a:prstGeom>
        </p:spPr>
      </p:pic>
    </p:spTree>
    <p:custDataLst>
      <p:tags r:id="rId1"/>
    </p:custDataLst>
    <p:extLst>
      <p:ext uri="{BB962C8B-B14F-4D97-AF65-F5344CB8AC3E}">
        <p14:creationId xmlns:p14="http://schemas.microsoft.com/office/powerpoint/2010/main" val="365630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6FFD68-34C1-934B-A563-15CE095BAE65}"/>
              </a:ext>
            </a:extLst>
          </p:cNvPr>
          <p:cNvPicPr>
            <a:picLocks noChangeAspect="1"/>
          </p:cNvPicPr>
          <p:nvPr/>
        </p:nvPicPr>
        <p:blipFill rotWithShape="1">
          <a:blip r:embed="rId3">
            <a:extLst>
              <a:ext uri="{28A0092B-C50C-407E-A947-70E740481C1C}">
                <a14:useLocalDpi xmlns:a14="http://schemas.microsoft.com/office/drawing/2010/main" val="0"/>
              </a:ext>
            </a:extLst>
          </a:blip>
          <a:srcRect t="29048" b="9996"/>
          <a:stretch/>
        </p:blipFill>
        <p:spPr>
          <a:xfrm>
            <a:off x="439869" y="1226644"/>
            <a:ext cx="10408569" cy="4758520"/>
          </a:xfrm>
          <a:prstGeom prst="rect">
            <a:avLst/>
          </a:prstGeom>
        </p:spPr>
      </p:pic>
      <p:sp>
        <p:nvSpPr>
          <p:cNvPr id="7" name="TextBox 6">
            <a:extLst>
              <a:ext uri="{FF2B5EF4-FFF2-40B4-BE49-F238E27FC236}">
                <a16:creationId xmlns:a16="http://schemas.microsoft.com/office/drawing/2014/main" id="{9B7E4309-6707-5543-98B5-1E68BA1C5433}"/>
              </a:ext>
            </a:extLst>
          </p:cNvPr>
          <p:cNvSpPr txBox="1"/>
          <p:nvPr/>
        </p:nvSpPr>
        <p:spPr>
          <a:xfrm>
            <a:off x="841159" y="375418"/>
            <a:ext cx="10408569" cy="769441"/>
          </a:xfrm>
          <a:prstGeom prst="rect">
            <a:avLst/>
          </a:prstGeom>
          <a:noFill/>
        </p:spPr>
        <p:txBody>
          <a:bodyPr wrap="square" lIns="91440" tIns="45720" rIns="91440" bIns="45720" rtlCol="0" anchor="t">
            <a:spAutoFit/>
          </a:bodyPr>
          <a:lstStyle/>
          <a:p>
            <a:pPr defTabSz="914411">
              <a:defRPr/>
            </a:pPr>
            <a:r>
              <a:rPr lang="en-US" sz="4400" b="1">
                <a:solidFill>
                  <a:srgbClr val="7030A0"/>
                </a:solidFill>
                <a:cs typeface="Arial"/>
              </a:rPr>
              <a:t>Why is bereavement by suicide different?</a:t>
            </a:r>
          </a:p>
        </p:txBody>
      </p:sp>
    </p:spTree>
    <p:extLst>
      <p:ext uri="{BB962C8B-B14F-4D97-AF65-F5344CB8AC3E}">
        <p14:creationId xmlns:p14="http://schemas.microsoft.com/office/powerpoint/2010/main" val="35058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Media 9" title="Bring me sunshine - BBS">
            <a:hlinkClick r:id="" action="ppaction://media"/>
            <a:extLst>
              <a:ext uri="{FF2B5EF4-FFF2-40B4-BE49-F238E27FC236}">
                <a16:creationId xmlns:a16="http://schemas.microsoft.com/office/drawing/2014/main" id="{1209E72B-F7C2-BCE1-8AD3-6968B1208017}"/>
              </a:ext>
            </a:extLst>
          </p:cNvPr>
          <p:cNvPicPr>
            <a:picLocks noGrp="1" noRot="1" noChangeAspect="1"/>
          </p:cNvPicPr>
          <p:nvPr>
            <p:ph idx="4294967295"/>
            <a:videoFile r:link="rId1"/>
          </p:nvPr>
        </p:nvPicPr>
        <p:blipFill>
          <a:blip r:embed="rId4"/>
          <a:stretch>
            <a:fillRect/>
          </a:stretch>
        </p:blipFill>
        <p:spPr>
          <a:xfrm>
            <a:off x="0" y="1"/>
            <a:ext cx="0" cy="0"/>
          </a:xfrm>
          <a:prstGeom prst="rect">
            <a:avLst/>
          </a:prstGeom>
        </p:spPr>
      </p:pic>
      <p:sp>
        <p:nvSpPr>
          <p:cNvPr id="2" name="TextBox 1">
            <a:extLst>
              <a:ext uri="{FF2B5EF4-FFF2-40B4-BE49-F238E27FC236}">
                <a16:creationId xmlns:a16="http://schemas.microsoft.com/office/drawing/2014/main" id="{9E9339D0-7FE3-4159-68B1-92682ED8E998}"/>
              </a:ext>
            </a:extLst>
          </p:cNvPr>
          <p:cNvSpPr txBox="1"/>
          <p:nvPr/>
        </p:nvSpPr>
        <p:spPr>
          <a:xfrm>
            <a:off x="6096001" y="6310647"/>
            <a:ext cx="39602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7030A0"/>
                </a:solidFill>
                <a:cs typeface="Calibri"/>
              </a:rPr>
              <a:t>Suicide doesn’t always look suicidal</a:t>
            </a:r>
            <a:endParaRPr lang="en-GB">
              <a:solidFill>
                <a:srgbClr val="7030A0"/>
              </a:solidFill>
            </a:endParaRPr>
          </a:p>
        </p:txBody>
      </p:sp>
      <p:pic>
        <p:nvPicPr>
          <p:cNvPr id="4" name="Graphic 3" descr="Video camera with solid fill">
            <a:hlinkClick r:id="rId5"/>
            <a:extLst>
              <a:ext uri="{FF2B5EF4-FFF2-40B4-BE49-F238E27FC236}">
                <a16:creationId xmlns:a16="http://schemas.microsoft.com/office/drawing/2014/main" id="{26AAFD0C-A685-FE13-D1F8-B3F339431CD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487246" y="4736804"/>
            <a:ext cx="914400" cy="914400"/>
          </a:xfrm>
          <a:prstGeom prst="rect">
            <a:avLst/>
          </a:prstGeom>
        </p:spPr>
      </p:pic>
    </p:spTree>
    <p:extLst>
      <p:ext uri="{BB962C8B-B14F-4D97-AF65-F5344CB8AC3E}">
        <p14:creationId xmlns:p14="http://schemas.microsoft.com/office/powerpoint/2010/main" val="358204397"/>
      </p:ext>
    </p:extLst>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ont, graphics, logo, screenshot&#10;&#10;Description automatically generated">
            <a:hlinkClick r:id="rId3"/>
            <a:extLst>
              <a:ext uri="{FF2B5EF4-FFF2-40B4-BE49-F238E27FC236}">
                <a16:creationId xmlns:a16="http://schemas.microsoft.com/office/drawing/2014/main" id="{A69F5206-6EAE-2010-CDB8-B2D9A8D93F92}"/>
              </a:ext>
            </a:extLst>
          </p:cNvPr>
          <p:cNvPicPr>
            <a:picLocks noChangeAspect="1"/>
          </p:cNvPicPr>
          <p:nvPr/>
        </p:nvPicPr>
        <p:blipFill>
          <a:blip r:embed="rId4"/>
          <a:stretch>
            <a:fillRect/>
          </a:stretch>
        </p:blipFill>
        <p:spPr>
          <a:xfrm>
            <a:off x="1413500" y="679628"/>
            <a:ext cx="7803651" cy="4454899"/>
          </a:xfrm>
          <a:prstGeom prst="rect">
            <a:avLst/>
          </a:prstGeom>
          <a:effectLst>
            <a:softEdge rad="323119"/>
          </a:effectLst>
        </p:spPr>
      </p:pic>
      <p:pic>
        <p:nvPicPr>
          <p:cNvPr id="10" name="Picture 9" descr="A qr code on a white background&#10;&#10;Description automatically generated">
            <a:extLst>
              <a:ext uri="{FF2B5EF4-FFF2-40B4-BE49-F238E27FC236}">
                <a16:creationId xmlns:a16="http://schemas.microsoft.com/office/drawing/2014/main" id="{0139261C-3C90-BE1A-477F-11173CDB3B20}"/>
              </a:ext>
            </a:extLst>
          </p:cNvPr>
          <p:cNvPicPr>
            <a:picLocks noChangeAspect="1"/>
          </p:cNvPicPr>
          <p:nvPr/>
        </p:nvPicPr>
        <p:blipFill>
          <a:blip r:embed="rId5"/>
          <a:stretch>
            <a:fillRect/>
          </a:stretch>
        </p:blipFill>
        <p:spPr>
          <a:xfrm>
            <a:off x="10295715" y="4571134"/>
            <a:ext cx="1745001" cy="1745001"/>
          </a:xfrm>
          <a:prstGeom prst="rect">
            <a:avLst/>
          </a:prstGeom>
        </p:spPr>
      </p:pic>
      <p:sp>
        <p:nvSpPr>
          <p:cNvPr id="5" name="TextBox 4">
            <a:extLst>
              <a:ext uri="{FF2B5EF4-FFF2-40B4-BE49-F238E27FC236}">
                <a16:creationId xmlns:a16="http://schemas.microsoft.com/office/drawing/2014/main" id="{588B4D24-2513-69FB-CF76-B7966AE9B7B3}"/>
              </a:ext>
            </a:extLst>
          </p:cNvPr>
          <p:cNvSpPr txBox="1"/>
          <p:nvPr/>
        </p:nvSpPr>
        <p:spPr>
          <a:xfrm>
            <a:off x="1264468" y="4377142"/>
            <a:ext cx="10331495" cy="1938992"/>
          </a:xfrm>
          <a:prstGeom prst="rect">
            <a:avLst/>
          </a:prstGeom>
          <a:noFill/>
        </p:spPr>
        <p:txBody>
          <a:bodyPr wrap="square">
            <a:spAutoFit/>
          </a:bodyPr>
          <a:lstStyle/>
          <a:p>
            <a:r>
              <a:rPr lang="en-GB" sz="6000" b="1">
                <a:solidFill>
                  <a:srgbClr val="4D2D78"/>
                </a:solidFill>
                <a:latin typeface="Calibri" panose="020F0502020204030204"/>
                <a:ea typeface="+mj-ea"/>
                <a:cs typeface="+mj-cs"/>
              </a:rPr>
              <a:t/>
            </a:r>
            <a:br>
              <a:rPr lang="en-GB" sz="6000" b="1">
                <a:solidFill>
                  <a:srgbClr val="4D2D78"/>
                </a:solidFill>
                <a:latin typeface="Calibri" panose="020F0502020204030204"/>
                <a:ea typeface="+mj-ea"/>
                <a:cs typeface="+mj-cs"/>
              </a:rPr>
            </a:br>
            <a:r>
              <a:rPr lang="en-GB" sz="6000" b="1">
                <a:solidFill>
                  <a:srgbClr val="4D2D78"/>
                </a:solidFill>
                <a:latin typeface="Calibri" panose="020F0502020204030204"/>
                <a:ea typeface="+mj-ea"/>
                <a:cs typeface="+mj-cs"/>
              </a:rPr>
              <a:t>The voices of 7500 people</a:t>
            </a:r>
            <a:endParaRPr lang="en-GB" sz="1801"/>
          </a:p>
        </p:txBody>
      </p:sp>
    </p:spTree>
    <p:extLst>
      <p:ext uri="{BB962C8B-B14F-4D97-AF65-F5344CB8AC3E}">
        <p14:creationId xmlns:p14="http://schemas.microsoft.com/office/powerpoint/2010/main" val="2146644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diagram, colorfulness&#10;&#10;Description automatically generated">
            <a:extLst>
              <a:ext uri="{FF2B5EF4-FFF2-40B4-BE49-F238E27FC236}">
                <a16:creationId xmlns:a16="http://schemas.microsoft.com/office/drawing/2014/main" id="{B246864C-CCC4-A1AB-5BA1-9F7DA0F6D55E}"/>
              </a:ext>
            </a:extLst>
          </p:cNvPr>
          <p:cNvPicPr>
            <a:picLocks noChangeAspect="1"/>
          </p:cNvPicPr>
          <p:nvPr/>
        </p:nvPicPr>
        <p:blipFill>
          <a:blip r:embed="rId3"/>
          <a:stretch>
            <a:fillRect/>
          </a:stretch>
        </p:blipFill>
        <p:spPr>
          <a:xfrm>
            <a:off x="-9519618" y="408670"/>
            <a:ext cx="8864102" cy="5824122"/>
          </a:xfrm>
          <a:prstGeom prst="rect">
            <a:avLst/>
          </a:prstGeom>
        </p:spPr>
      </p:pic>
      <p:graphicFrame>
        <p:nvGraphicFramePr>
          <p:cNvPr id="5" name="Chart 4">
            <a:extLst>
              <a:ext uri="{FF2B5EF4-FFF2-40B4-BE49-F238E27FC236}">
                <a16:creationId xmlns:a16="http://schemas.microsoft.com/office/drawing/2014/main" id="{1CB4CD3F-05D2-3EC5-EA90-788CA8C7F8DC}"/>
              </a:ext>
            </a:extLst>
          </p:cNvPr>
          <p:cNvGraphicFramePr/>
          <p:nvPr>
            <p:extLst>
              <p:ext uri="{D42A27DB-BD31-4B8C-83A1-F6EECF244321}">
                <p14:modId xmlns:p14="http://schemas.microsoft.com/office/powerpoint/2010/main" val="1691452456"/>
              </p:ext>
            </p:extLst>
          </p:nvPr>
        </p:nvGraphicFramePr>
        <p:xfrm>
          <a:off x="2003659" y="1440564"/>
          <a:ext cx="7512873" cy="4792228"/>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9">
            <a:extLst>
              <a:ext uri="{FF2B5EF4-FFF2-40B4-BE49-F238E27FC236}">
                <a16:creationId xmlns:a16="http://schemas.microsoft.com/office/drawing/2014/main" id="{2BB94A66-EFDC-2FF2-BB15-905C13A06701}"/>
              </a:ext>
            </a:extLst>
          </p:cNvPr>
          <p:cNvSpPr>
            <a:spLocks noGrp="1"/>
          </p:cNvSpPr>
          <p:nvPr>
            <p:ph type="title"/>
          </p:nvPr>
        </p:nvSpPr>
        <p:spPr/>
        <p:txBody>
          <a:bodyPr/>
          <a:lstStyle/>
          <a:p>
            <a:r>
              <a:rPr lang="en-GB"/>
              <a:t>Age distribution of participants</a:t>
            </a:r>
          </a:p>
        </p:txBody>
      </p:sp>
      <p:pic>
        <p:nvPicPr>
          <p:cNvPr id="22" name="Picture 21">
            <a:extLst>
              <a:ext uri="{FF2B5EF4-FFF2-40B4-BE49-F238E27FC236}">
                <a16:creationId xmlns:a16="http://schemas.microsoft.com/office/drawing/2014/main" id="{7611AAD1-3568-2190-8189-6A778444BD54}"/>
              </a:ext>
            </a:extLst>
          </p:cNvPr>
          <p:cNvPicPr>
            <a:picLocks noChangeAspect="1"/>
          </p:cNvPicPr>
          <p:nvPr/>
        </p:nvPicPr>
        <p:blipFill>
          <a:blip r:embed="rId5"/>
          <a:stretch>
            <a:fillRect/>
          </a:stretch>
        </p:blipFill>
        <p:spPr>
          <a:xfrm>
            <a:off x="15443930" y="2383913"/>
            <a:ext cx="4706007" cy="2905530"/>
          </a:xfrm>
          <a:prstGeom prst="rect">
            <a:avLst/>
          </a:prstGeom>
        </p:spPr>
      </p:pic>
    </p:spTree>
    <p:extLst>
      <p:ext uri="{BB962C8B-B14F-4D97-AF65-F5344CB8AC3E}">
        <p14:creationId xmlns:p14="http://schemas.microsoft.com/office/powerpoint/2010/main" val="3160692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BF77-F724-34B5-2450-C8EFD15865D3}"/>
              </a:ext>
            </a:extLst>
          </p:cNvPr>
          <p:cNvSpPr>
            <a:spLocks noGrp="1"/>
          </p:cNvSpPr>
          <p:nvPr>
            <p:ph type="title"/>
          </p:nvPr>
        </p:nvSpPr>
        <p:spPr>
          <a:xfrm>
            <a:off x="162838" y="115001"/>
            <a:ext cx="12029161" cy="1325563"/>
          </a:xfrm>
        </p:spPr>
        <p:txBody>
          <a:bodyPr/>
          <a:lstStyle/>
          <a:p>
            <a:r>
              <a:rPr lang="en-GB"/>
              <a:t>What was the relationship – the six largest groups</a:t>
            </a:r>
          </a:p>
        </p:txBody>
      </p:sp>
      <p:pic>
        <p:nvPicPr>
          <p:cNvPr id="3" name="Picture 2" descr="A picture containing text, screenshot, colorfulness, parallel">
            <a:extLst>
              <a:ext uri="{FF2B5EF4-FFF2-40B4-BE49-F238E27FC236}">
                <a16:creationId xmlns:a16="http://schemas.microsoft.com/office/drawing/2014/main" id="{B5CDB1AF-E43D-223C-E981-76DA4EC149F7}"/>
              </a:ext>
            </a:extLst>
          </p:cNvPr>
          <p:cNvPicPr>
            <a:picLocks noChangeAspect="1"/>
          </p:cNvPicPr>
          <p:nvPr/>
        </p:nvPicPr>
        <p:blipFill rotWithShape="1">
          <a:blip r:embed="rId3"/>
          <a:srcRect t="11297" b="16922"/>
          <a:stretch/>
        </p:blipFill>
        <p:spPr>
          <a:xfrm>
            <a:off x="-8849482" y="1057866"/>
            <a:ext cx="8523515" cy="5209609"/>
          </a:xfrm>
          <a:prstGeom prst="rect">
            <a:avLst/>
          </a:prstGeom>
        </p:spPr>
      </p:pic>
      <p:graphicFrame>
        <p:nvGraphicFramePr>
          <p:cNvPr id="6" name="Chart 5">
            <a:extLst>
              <a:ext uri="{FF2B5EF4-FFF2-40B4-BE49-F238E27FC236}">
                <a16:creationId xmlns:a16="http://schemas.microsoft.com/office/drawing/2014/main" id="{B7200994-0F4E-0AA6-8613-979EF10D9A98}"/>
              </a:ext>
            </a:extLst>
          </p:cNvPr>
          <p:cNvGraphicFramePr/>
          <p:nvPr>
            <p:extLst>
              <p:ext uri="{D42A27DB-BD31-4B8C-83A1-F6EECF244321}">
                <p14:modId xmlns:p14="http://schemas.microsoft.com/office/powerpoint/2010/main" val="1234646132"/>
              </p:ext>
            </p:extLst>
          </p:nvPr>
        </p:nvGraphicFramePr>
        <p:xfrm>
          <a:off x="1702015" y="1440564"/>
          <a:ext cx="8254785" cy="4826911"/>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7A756132-09BE-F74F-DC78-45DA410A209F}"/>
              </a:ext>
            </a:extLst>
          </p:cNvPr>
          <p:cNvPicPr>
            <a:picLocks noChangeAspect="1"/>
          </p:cNvPicPr>
          <p:nvPr/>
        </p:nvPicPr>
        <p:blipFill>
          <a:blip r:embed="rId5"/>
          <a:stretch>
            <a:fillRect/>
          </a:stretch>
        </p:blipFill>
        <p:spPr>
          <a:xfrm>
            <a:off x="15553482" y="1604433"/>
            <a:ext cx="5826245" cy="3649134"/>
          </a:xfrm>
          <a:prstGeom prst="rect">
            <a:avLst/>
          </a:prstGeom>
        </p:spPr>
      </p:pic>
    </p:spTree>
    <p:extLst>
      <p:ext uri="{BB962C8B-B14F-4D97-AF65-F5344CB8AC3E}">
        <p14:creationId xmlns:p14="http://schemas.microsoft.com/office/powerpoint/2010/main" val="159548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089F-0548-C65B-05A7-F7B40814F01C}"/>
              </a:ext>
            </a:extLst>
          </p:cNvPr>
          <p:cNvSpPr>
            <a:spLocks noGrp="1"/>
          </p:cNvSpPr>
          <p:nvPr>
            <p:ph type="title"/>
          </p:nvPr>
        </p:nvSpPr>
        <p:spPr>
          <a:xfrm>
            <a:off x="162838" y="115001"/>
            <a:ext cx="11622761" cy="1325563"/>
          </a:xfrm>
        </p:spPr>
        <p:txBody>
          <a:bodyPr/>
          <a:lstStyle/>
          <a:p>
            <a:r>
              <a:rPr lang="en-GB"/>
              <a:t>Impact experienced following death by suicide</a:t>
            </a:r>
          </a:p>
        </p:txBody>
      </p:sp>
      <p:pic>
        <p:nvPicPr>
          <p:cNvPr id="4" name="Picture 3" descr="A picture containing text, screenshot, diagram, font&#10;&#10;Description automatically generated">
            <a:extLst>
              <a:ext uri="{FF2B5EF4-FFF2-40B4-BE49-F238E27FC236}">
                <a16:creationId xmlns:a16="http://schemas.microsoft.com/office/drawing/2014/main" id="{04EECC70-6758-4B42-4F3A-ECBAEC95CF06}"/>
              </a:ext>
            </a:extLst>
          </p:cNvPr>
          <p:cNvPicPr>
            <a:picLocks noChangeAspect="1"/>
          </p:cNvPicPr>
          <p:nvPr/>
        </p:nvPicPr>
        <p:blipFill>
          <a:blip r:embed="rId3"/>
          <a:stretch>
            <a:fillRect/>
          </a:stretch>
        </p:blipFill>
        <p:spPr>
          <a:xfrm>
            <a:off x="-9245601" y="1099879"/>
            <a:ext cx="7948926" cy="4658241"/>
          </a:xfrm>
          <a:prstGeom prst="rect">
            <a:avLst/>
          </a:prstGeom>
        </p:spPr>
      </p:pic>
      <p:graphicFrame>
        <p:nvGraphicFramePr>
          <p:cNvPr id="7" name="Chart 6">
            <a:extLst>
              <a:ext uri="{FF2B5EF4-FFF2-40B4-BE49-F238E27FC236}">
                <a16:creationId xmlns:a16="http://schemas.microsoft.com/office/drawing/2014/main" id="{B4417B97-FE56-3E8C-EC29-11B2C5046149}"/>
              </a:ext>
            </a:extLst>
          </p:cNvPr>
          <p:cNvGraphicFramePr/>
          <p:nvPr>
            <p:extLst>
              <p:ext uri="{D42A27DB-BD31-4B8C-83A1-F6EECF244321}">
                <p14:modId xmlns:p14="http://schemas.microsoft.com/office/powerpoint/2010/main" val="95180270"/>
              </p:ext>
            </p:extLst>
          </p:nvPr>
        </p:nvGraphicFramePr>
        <p:xfrm>
          <a:off x="1619609" y="1440564"/>
          <a:ext cx="7948925" cy="4925744"/>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38B5C3BA-A670-7006-8ED9-E02034EA0791}"/>
              </a:ext>
            </a:extLst>
          </p:cNvPr>
          <p:cNvPicPr>
            <a:picLocks noChangeAspect="1"/>
          </p:cNvPicPr>
          <p:nvPr/>
        </p:nvPicPr>
        <p:blipFill>
          <a:blip r:embed="rId5"/>
          <a:stretch>
            <a:fillRect/>
          </a:stretch>
        </p:blipFill>
        <p:spPr>
          <a:xfrm>
            <a:off x="15663333" y="6017171"/>
            <a:ext cx="5875869" cy="3604025"/>
          </a:xfrm>
          <a:prstGeom prst="rect">
            <a:avLst/>
          </a:prstGeom>
        </p:spPr>
      </p:pic>
    </p:spTree>
    <p:extLst>
      <p:ext uri="{BB962C8B-B14F-4D97-AF65-F5344CB8AC3E}">
        <p14:creationId xmlns:p14="http://schemas.microsoft.com/office/powerpoint/2010/main" val="208728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font, line&#10;&#10;Description automatically generated">
            <a:extLst>
              <a:ext uri="{FF2B5EF4-FFF2-40B4-BE49-F238E27FC236}">
                <a16:creationId xmlns:a16="http://schemas.microsoft.com/office/drawing/2014/main" id="{9FDF6DAE-0BFD-ED4B-2D5A-AFF4157F388E}"/>
              </a:ext>
            </a:extLst>
          </p:cNvPr>
          <p:cNvPicPr>
            <a:picLocks noChangeAspect="1"/>
          </p:cNvPicPr>
          <p:nvPr/>
        </p:nvPicPr>
        <p:blipFill rotWithShape="1">
          <a:blip r:embed="rId3"/>
          <a:srcRect l="3477" t="11130" r="4067"/>
          <a:stretch/>
        </p:blipFill>
        <p:spPr>
          <a:xfrm>
            <a:off x="-9954888" y="1440564"/>
            <a:ext cx="9653914" cy="4849588"/>
          </a:xfrm>
          <a:prstGeom prst="rect">
            <a:avLst/>
          </a:prstGeom>
        </p:spPr>
      </p:pic>
      <p:sp>
        <p:nvSpPr>
          <p:cNvPr id="2" name="Title 1">
            <a:extLst>
              <a:ext uri="{FF2B5EF4-FFF2-40B4-BE49-F238E27FC236}">
                <a16:creationId xmlns:a16="http://schemas.microsoft.com/office/drawing/2014/main" id="{904F5BDE-7A13-6C9E-86A3-90CB4DAD4EF6}"/>
              </a:ext>
            </a:extLst>
          </p:cNvPr>
          <p:cNvSpPr>
            <a:spLocks noGrp="1"/>
          </p:cNvSpPr>
          <p:nvPr>
            <p:ph type="title"/>
          </p:nvPr>
        </p:nvSpPr>
        <p:spPr>
          <a:xfrm>
            <a:off x="196706" y="-320503"/>
            <a:ext cx="10471294" cy="1325563"/>
          </a:xfrm>
        </p:spPr>
        <p:txBody>
          <a:bodyPr/>
          <a:lstStyle/>
          <a:p>
            <a:r>
              <a:rPr lang="en-GB"/>
              <a:t>How did that impact manifest – top four</a:t>
            </a:r>
          </a:p>
        </p:txBody>
      </p:sp>
      <p:graphicFrame>
        <p:nvGraphicFramePr>
          <p:cNvPr id="5" name="Chart 4">
            <a:extLst>
              <a:ext uri="{FF2B5EF4-FFF2-40B4-BE49-F238E27FC236}">
                <a16:creationId xmlns:a16="http://schemas.microsoft.com/office/drawing/2014/main" id="{6AA5152B-0227-BA65-BF86-BCD5B1A14F4C}"/>
              </a:ext>
            </a:extLst>
          </p:cNvPr>
          <p:cNvGraphicFramePr/>
          <p:nvPr>
            <p:extLst>
              <p:ext uri="{D42A27DB-BD31-4B8C-83A1-F6EECF244321}">
                <p14:modId xmlns:p14="http://schemas.microsoft.com/office/powerpoint/2010/main" val="1063289847"/>
              </p:ext>
            </p:extLst>
          </p:nvPr>
        </p:nvGraphicFramePr>
        <p:xfrm>
          <a:off x="1286933" y="719666"/>
          <a:ext cx="8991601" cy="5570486"/>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24E4F528-A8C4-AFB5-4DA6-AE4B2D6CF1A8}"/>
              </a:ext>
            </a:extLst>
          </p:cNvPr>
          <p:cNvPicPr>
            <a:picLocks noChangeAspect="1"/>
          </p:cNvPicPr>
          <p:nvPr/>
        </p:nvPicPr>
        <p:blipFill>
          <a:blip r:embed="rId5"/>
          <a:stretch>
            <a:fillRect/>
          </a:stretch>
        </p:blipFill>
        <p:spPr>
          <a:xfrm>
            <a:off x="15526455" y="1919076"/>
            <a:ext cx="5048955" cy="3019846"/>
          </a:xfrm>
          <a:prstGeom prst="rect">
            <a:avLst/>
          </a:prstGeom>
        </p:spPr>
      </p:pic>
    </p:spTree>
    <p:extLst>
      <p:ext uri="{BB962C8B-B14F-4D97-AF65-F5344CB8AC3E}">
        <p14:creationId xmlns:p14="http://schemas.microsoft.com/office/powerpoint/2010/main" val="10179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86ED-F5F3-0D64-9935-354B2709271D}"/>
              </a:ext>
            </a:extLst>
          </p:cNvPr>
          <p:cNvSpPr>
            <a:spLocks noGrp="1"/>
          </p:cNvSpPr>
          <p:nvPr>
            <p:ph type="title"/>
          </p:nvPr>
        </p:nvSpPr>
        <p:spPr>
          <a:xfrm>
            <a:off x="145906" y="56884"/>
            <a:ext cx="11148628" cy="1043783"/>
          </a:xfrm>
        </p:spPr>
        <p:txBody>
          <a:bodyPr/>
          <a:lstStyle/>
          <a:p>
            <a:r>
              <a:rPr lang="en-GB"/>
              <a:t>Suicidal behaviour reported by respondents</a:t>
            </a:r>
          </a:p>
        </p:txBody>
      </p:sp>
      <p:pic>
        <p:nvPicPr>
          <p:cNvPr id="3" name="Picture 2" descr="A picture containing text, screenshot, font, logo&#10;&#10;Description automatically generated">
            <a:extLst>
              <a:ext uri="{FF2B5EF4-FFF2-40B4-BE49-F238E27FC236}">
                <a16:creationId xmlns:a16="http://schemas.microsoft.com/office/drawing/2014/main" id="{E0B0F77D-E256-009A-DCA6-A708C88226AB}"/>
              </a:ext>
            </a:extLst>
          </p:cNvPr>
          <p:cNvPicPr>
            <a:picLocks noChangeAspect="1"/>
          </p:cNvPicPr>
          <p:nvPr/>
        </p:nvPicPr>
        <p:blipFill>
          <a:blip r:embed="rId3"/>
          <a:stretch>
            <a:fillRect/>
          </a:stretch>
        </p:blipFill>
        <p:spPr>
          <a:xfrm>
            <a:off x="-7295997" y="2220203"/>
            <a:ext cx="6828283" cy="3884204"/>
          </a:xfrm>
          <a:prstGeom prst="rect">
            <a:avLst/>
          </a:prstGeom>
        </p:spPr>
      </p:pic>
      <p:graphicFrame>
        <p:nvGraphicFramePr>
          <p:cNvPr id="6" name="Chart 5">
            <a:extLst>
              <a:ext uri="{FF2B5EF4-FFF2-40B4-BE49-F238E27FC236}">
                <a16:creationId xmlns:a16="http://schemas.microsoft.com/office/drawing/2014/main" id="{C09E162A-CBE6-35EE-73CC-B01F20D87858}"/>
              </a:ext>
            </a:extLst>
          </p:cNvPr>
          <p:cNvGraphicFramePr/>
          <p:nvPr>
            <p:extLst>
              <p:ext uri="{D42A27DB-BD31-4B8C-83A1-F6EECF244321}">
                <p14:modId xmlns:p14="http://schemas.microsoft.com/office/powerpoint/2010/main" val="3332525715"/>
              </p:ext>
            </p:extLst>
          </p:nvPr>
        </p:nvGraphicFramePr>
        <p:xfrm>
          <a:off x="1913466" y="1092141"/>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A43B42E-1EC2-47E4-7996-0D022FEBF00E}"/>
              </a:ext>
            </a:extLst>
          </p:cNvPr>
          <p:cNvSpPr txBox="1"/>
          <p:nvPr/>
        </p:nvSpPr>
        <p:spPr>
          <a:xfrm>
            <a:off x="897467" y="1811867"/>
            <a:ext cx="3472104" cy="3572933"/>
          </a:xfrm>
          <a:prstGeom prst="rect">
            <a:avLst/>
          </a:prstGeom>
          <a:noFill/>
        </p:spPr>
        <p:txBody>
          <a:bodyPr vert="wordArtVert" wrap="square" rtlCol="0">
            <a:spAutoFit/>
          </a:bodyPr>
          <a:lstStyle/>
          <a:p>
            <a:r>
              <a:rPr lang="en-GB"/>
              <a:t>percentage</a:t>
            </a:r>
          </a:p>
        </p:txBody>
      </p:sp>
      <p:sp>
        <p:nvSpPr>
          <p:cNvPr id="5" name="TextBox 4">
            <a:extLst>
              <a:ext uri="{FF2B5EF4-FFF2-40B4-BE49-F238E27FC236}">
                <a16:creationId xmlns:a16="http://schemas.microsoft.com/office/drawing/2014/main" id="{CDC9CE24-C24F-153D-4B1E-46F1245F7BCF}"/>
              </a:ext>
            </a:extLst>
          </p:cNvPr>
          <p:cNvSpPr txBox="1"/>
          <p:nvPr/>
        </p:nvSpPr>
        <p:spPr>
          <a:xfrm>
            <a:off x="1811867" y="994601"/>
            <a:ext cx="409086" cy="461665"/>
          </a:xfrm>
          <a:prstGeom prst="rect">
            <a:avLst/>
          </a:prstGeom>
          <a:noFill/>
        </p:spPr>
        <p:txBody>
          <a:bodyPr wrap="none" rtlCol="0">
            <a:spAutoFit/>
          </a:bodyPr>
          <a:lstStyle/>
          <a:p>
            <a:r>
              <a:rPr lang="en-GB" sz="2400" b="1"/>
              <a:t>%</a:t>
            </a:r>
          </a:p>
        </p:txBody>
      </p:sp>
    </p:spTree>
    <p:extLst>
      <p:ext uri="{BB962C8B-B14F-4D97-AF65-F5344CB8AC3E}">
        <p14:creationId xmlns:p14="http://schemas.microsoft.com/office/powerpoint/2010/main" val="19751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colorfulness&#10;&#10;Description automatically generated">
            <a:extLst>
              <a:ext uri="{FF2B5EF4-FFF2-40B4-BE49-F238E27FC236}">
                <a16:creationId xmlns:a16="http://schemas.microsoft.com/office/drawing/2014/main" id="{2AE76EE7-126C-4B25-1154-3BA9B314F42F}"/>
              </a:ext>
            </a:extLst>
          </p:cNvPr>
          <p:cNvPicPr>
            <a:picLocks noChangeAspect="1"/>
          </p:cNvPicPr>
          <p:nvPr/>
        </p:nvPicPr>
        <p:blipFill>
          <a:blip r:embed="rId2"/>
          <a:stretch>
            <a:fillRect/>
          </a:stretch>
        </p:blipFill>
        <p:spPr>
          <a:xfrm>
            <a:off x="13311511" y="734596"/>
            <a:ext cx="8735084" cy="5388808"/>
          </a:xfrm>
          <a:prstGeom prst="rect">
            <a:avLst/>
          </a:prstGeom>
        </p:spPr>
      </p:pic>
      <p:sp>
        <p:nvSpPr>
          <p:cNvPr id="2" name="Title 1">
            <a:extLst>
              <a:ext uri="{FF2B5EF4-FFF2-40B4-BE49-F238E27FC236}">
                <a16:creationId xmlns:a16="http://schemas.microsoft.com/office/drawing/2014/main" id="{D425F1F1-6385-3CCF-4A3C-4EA3D464CDC3}"/>
              </a:ext>
            </a:extLst>
          </p:cNvPr>
          <p:cNvSpPr>
            <a:spLocks noGrp="1"/>
          </p:cNvSpPr>
          <p:nvPr>
            <p:ph type="title"/>
          </p:nvPr>
        </p:nvSpPr>
        <p:spPr>
          <a:xfrm>
            <a:off x="162839" y="115001"/>
            <a:ext cx="10674494" cy="1325563"/>
          </a:xfrm>
        </p:spPr>
        <p:txBody>
          <a:bodyPr/>
          <a:lstStyle/>
          <a:p>
            <a:r>
              <a:rPr lang="en-GB"/>
              <a:t>Support Services, used or not – top three</a:t>
            </a:r>
          </a:p>
        </p:txBody>
      </p:sp>
      <p:pic>
        <p:nvPicPr>
          <p:cNvPr id="4" name="Picture 3" descr="A screenshot of a survey&#10;&#10;Description automatically generated with low confidence">
            <a:extLst>
              <a:ext uri="{FF2B5EF4-FFF2-40B4-BE49-F238E27FC236}">
                <a16:creationId xmlns:a16="http://schemas.microsoft.com/office/drawing/2014/main" id="{2AF9B122-9379-A2E1-DF83-ABE2F4394518}"/>
              </a:ext>
            </a:extLst>
          </p:cNvPr>
          <p:cNvPicPr>
            <a:picLocks noChangeAspect="1"/>
          </p:cNvPicPr>
          <p:nvPr/>
        </p:nvPicPr>
        <p:blipFill>
          <a:blip r:embed="rId3"/>
          <a:stretch>
            <a:fillRect/>
          </a:stretch>
        </p:blipFill>
        <p:spPr>
          <a:xfrm>
            <a:off x="-9330266" y="1014848"/>
            <a:ext cx="8920008" cy="5330981"/>
          </a:xfrm>
          <a:prstGeom prst="rect">
            <a:avLst/>
          </a:prstGeom>
        </p:spPr>
      </p:pic>
      <p:graphicFrame>
        <p:nvGraphicFramePr>
          <p:cNvPr id="5" name="Table 5">
            <a:extLst>
              <a:ext uri="{FF2B5EF4-FFF2-40B4-BE49-F238E27FC236}">
                <a16:creationId xmlns:a16="http://schemas.microsoft.com/office/drawing/2014/main" id="{69BE3C30-3F84-560F-3ABD-810849636C16}"/>
              </a:ext>
            </a:extLst>
          </p:cNvPr>
          <p:cNvGraphicFramePr>
            <a:graphicFrameLocks noGrp="1"/>
          </p:cNvGraphicFramePr>
          <p:nvPr>
            <p:extLst>
              <p:ext uri="{D42A27DB-BD31-4B8C-83A1-F6EECF244321}">
                <p14:modId xmlns:p14="http://schemas.microsoft.com/office/powerpoint/2010/main" val="35527671"/>
              </p:ext>
            </p:extLst>
          </p:nvPr>
        </p:nvGraphicFramePr>
        <p:xfrm>
          <a:off x="1307442" y="2153436"/>
          <a:ext cx="8385288" cy="3053803"/>
        </p:xfrm>
        <a:graphic>
          <a:graphicData uri="http://schemas.openxmlformats.org/drawingml/2006/table">
            <a:tbl>
              <a:tblPr firstRow="1" bandRow="1">
                <a:tableStyleId>{5C22544A-7EE6-4342-B048-85BDC9FD1C3A}</a:tableStyleId>
              </a:tblPr>
              <a:tblGrid>
                <a:gridCol w="5027962">
                  <a:extLst>
                    <a:ext uri="{9D8B030D-6E8A-4147-A177-3AD203B41FA5}">
                      <a16:colId xmlns:a16="http://schemas.microsoft.com/office/drawing/2014/main" val="2031560694"/>
                    </a:ext>
                  </a:extLst>
                </a:gridCol>
                <a:gridCol w="1207436">
                  <a:extLst>
                    <a:ext uri="{9D8B030D-6E8A-4147-A177-3AD203B41FA5}">
                      <a16:colId xmlns:a16="http://schemas.microsoft.com/office/drawing/2014/main" val="979926847"/>
                    </a:ext>
                  </a:extLst>
                </a:gridCol>
                <a:gridCol w="2149890">
                  <a:extLst>
                    <a:ext uri="{9D8B030D-6E8A-4147-A177-3AD203B41FA5}">
                      <a16:colId xmlns:a16="http://schemas.microsoft.com/office/drawing/2014/main" val="244874807"/>
                    </a:ext>
                  </a:extLst>
                </a:gridCol>
              </a:tblGrid>
              <a:tr h="1056394">
                <a:tc>
                  <a:txBody>
                    <a:bodyPr/>
                    <a:lstStyle/>
                    <a:p>
                      <a:pPr algn="l"/>
                      <a:r>
                        <a:rPr lang="en-GB" sz="3200"/>
                        <a:t>Reason</a:t>
                      </a:r>
                    </a:p>
                  </a:txBody>
                  <a:tcPr/>
                </a:tc>
                <a:tc>
                  <a:txBody>
                    <a:bodyPr/>
                    <a:lstStyle/>
                    <a:p>
                      <a:pPr algn="l"/>
                      <a:r>
                        <a:rPr lang="en-GB" sz="3200"/>
                        <a:t>No.</a:t>
                      </a:r>
                    </a:p>
                  </a:txBody>
                  <a:tcPr/>
                </a:tc>
                <a:tc>
                  <a:txBody>
                    <a:bodyPr/>
                    <a:lstStyle/>
                    <a:p>
                      <a:pPr algn="l"/>
                      <a:r>
                        <a:rPr lang="en-GB" sz="3200"/>
                        <a:t>%</a:t>
                      </a:r>
                    </a:p>
                  </a:txBody>
                  <a:tcPr/>
                </a:tc>
                <a:extLst>
                  <a:ext uri="{0D108BD9-81ED-4DB2-BD59-A6C34878D82A}">
                    <a16:rowId xmlns:a16="http://schemas.microsoft.com/office/drawing/2014/main" val="103828271"/>
                  </a:ext>
                </a:extLst>
              </a:tr>
              <a:tr h="773819">
                <a:tc>
                  <a:txBody>
                    <a:bodyPr/>
                    <a:lstStyle/>
                    <a:p>
                      <a:r>
                        <a:rPr lang="en-GB"/>
                        <a:t>I had the support of family and friends</a:t>
                      </a:r>
                    </a:p>
                  </a:txBody>
                  <a:tcPr/>
                </a:tc>
                <a:tc>
                  <a:txBody>
                    <a:bodyPr/>
                    <a:lstStyle/>
                    <a:p>
                      <a:pPr algn="ctr"/>
                      <a:r>
                        <a:rPr lang="en-GB"/>
                        <a:t>624</a:t>
                      </a:r>
                    </a:p>
                  </a:txBody>
                  <a:tcPr/>
                </a:tc>
                <a:tc>
                  <a:txBody>
                    <a:bodyPr/>
                    <a:lstStyle/>
                    <a:p>
                      <a:pPr algn="ctr"/>
                      <a:r>
                        <a:rPr lang="en-GB"/>
                        <a:t>40%</a:t>
                      </a:r>
                    </a:p>
                  </a:txBody>
                  <a:tcPr/>
                </a:tc>
                <a:extLst>
                  <a:ext uri="{0D108BD9-81ED-4DB2-BD59-A6C34878D82A}">
                    <a16:rowId xmlns:a16="http://schemas.microsoft.com/office/drawing/2014/main" val="3730339338"/>
                  </a:ext>
                </a:extLst>
              </a:tr>
              <a:tr h="611795">
                <a:tc>
                  <a:txBody>
                    <a:bodyPr/>
                    <a:lstStyle/>
                    <a:p>
                      <a:r>
                        <a:rPr lang="en-GB"/>
                        <a:t>I felt I could cope on my own</a:t>
                      </a:r>
                    </a:p>
                  </a:txBody>
                  <a:tcPr/>
                </a:tc>
                <a:tc>
                  <a:txBody>
                    <a:bodyPr/>
                    <a:lstStyle/>
                    <a:p>
                      <a:pPr algn="ctr"/>
                      <a:r>
                        <a:rPr lang="en-GB"/>
                        <a:t>576</a:t>
                      </a:r>
                    </a:p>
                  </a:txBody>
                  <a:tcPr/>
                </a:tc>
                <a:tc>
                  <a:txBody>
                    <a:bodyPr/>
                    <a:lstStyle/>
                    <a:p>
                      <a:pPr algn="ctr"/>
                      <a:r>
                        <a:rPr lang="en-GB"/>
                        <a:t>37%</a:t>
                      </a:r>
                    </a:p>
                  </a:txBody>
                  <a:tcPr/>
                </a:tc>
                <a:extLst>
                  <a:ext uri="{0D108BD9-81ED-4DB2-BD59-A6C34878D82A}">
                    <a16:rowId xmlns:a16="http://schemas.microsoft.com/office/drawing/2014/main" val="3626288958"/>
                  </a:ext>
                </a:extLst>
              </a:tr>
              <a:tr h="611795">
                <a:tc>
                  <a:txBody>
                    <a:bodyPr/>
                    <a:lstStyle/>
                    <a:p>
                      <a:r>
                        <a:rPr lang="en-GB"/>
                        <a:t>I did not know what services were available to me</a:t>
                      </a:r>
                    </a:p>
                  </a:txBody>
                  <a:tcPr/>
                </a:tc>
                <a:tc>
                  <a:txBody>
                    <a:bodyPr/>
                    <a:lstStyle/>
                    <a:p>
                      <a:pPr algn="ctr"/>
                      <a:r>
                        <a:rPr lang="en-GB"/>
                        <a:t>557</a:t>
                      </a:r>
                    </a:p>
                  </a:txBody>
                  <a:tcPr/>
                </a:tc>
                <a:tc>
                  <a:txBody>
                    <a:bodyPr/>
                    <a:lstStyle/>
                    <a:p>
                      <a:pPr algn="ctr"/>
                      <a:r>
                        <a:rPr lang="en-GB"/>
                        <a:t>35%</a:t>
                      </a:r>
                    </a:p>
                  </a:txBody>
                  <a:tcPr/>
                </a:tc>
                <a:extLst>
                  <a:ext uri="{0D108BD9-81ED-4DB2-BD59-A6C34878D82A}">
                    <a16:rowId xmlns:a16="http://schemas.microsoft.com/office/drawing/2014/main" val="1240374270"/>
                  </a:ext>
                </a:extLst>
              </a:tr>
            </a:tbl>
          </a:graphicData>
        </a:graphic>
      </p:graphicFrame>
    </p:spTree>
    <p:extLst>
      <p:ext uri="{BB962C8B-B14F-4D97-AF65-F5344CB8AC3E}">
        <p14:creationId xmlns:p14="http://schemas.microsoft.com/office/powerpoint/2010/main" val="26560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528" r="19062" b="2"/>
          <a:stretch/>
        </p:blipFill>
        <p:spPr>
          <a:xfrm>
            <a:off x="499208" y="1831209"/>
            <a:ext cx="2171608" cy="3655192"/>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2" name="Title 1"/>
          <p:cNvSpPr>
            <a:spLocks noGrp="1"/>
          </p:cNvSpPr>
          <p:nvPr>
            <p:ph type="title" idx="4294967295"/>
          </p:nvPr>
        </p:nvSpPr>
        <p:spPr>
          <a:xfrm>
            <a:off x="240145" y="325004"/>
            <a:ext cx="11045825" cy="1006475"/>
          </a:xfrm>
        </p:spPr>
        <p:txBody>
          <a:bodyPr anchor="b">
            <a:normAutofit/>
          </a:bodyPr>
          <a:lstStyle/>
          <a:p>
            <a:r>
              <a:rPr lang="en-GB" sz="5400"/>
              <a:t>Aims &amp; Learning Outcomes</a:t>
            </a:r>
            <a:endParaRPr lang="en-GB" sz="1600"/>
          </a:p>
        </p:txBody>
      </p:sp>
      <p:sp>
        <p:nvSpPr>
          <p:cNvPr id="7" name="Content Placeholder 2">
            <a:extLst>
              <a:ext uri="{FF2B5EF4-FFF2-40B4-BE49-F238E27FC236}">
                <a16:creationId xmlns:a16="http://schemas.microsoft.com/office/drawing/2014/main" id="{5F4DD512-F86C-CFB0-F66F-BA6FC190E9D9}"/>
              </a:ext>
            </a:extLst>
          </p:cNvPr>
          <p:cNvSpPr>
            <a:spLocks noGrp="1"/>
          </p:cNvSpPr>
          <p:nvPr>
            <p:ph idx="4294967295"/>
          </p:nvPr>
        </p:nvSpPr>
        <p:spPr>
          <a:xfrm>
            <a:off x="2847109" y="1340261"/>
            <a:ext cx="8124825" cy="4637087"/>
          </a:xfrm>
        </p:spPr>
        <p:txBody>
          <a:bodyPr anchor="t">
            <a:noAutofit/>
          </a:bodyPr>
          <a:lstStyle/>
          <a:p>
            <a:pPr marL="0" indent="0" fontAlgn="base">
              <a:spcBef>
                <a:spcPct val="0"/>
              </a:spcBef>
              <a:spcAft>
                <a:spcPts val="601"/>
              </a:spcAft>
              <a:buNone/>
            </a:pPr>
            <a:r>
              <a:rPr lang="en-GB" sz="2400" b="1">
                <a:solidFill>
                  <a:srgbClr val="7030A0"/>
                </a:solidFill>
                <a:latin typeface="Calibri"/>
                <a:ea typeface="Calibri" panose="020F0502020204030204" pitchFamily="34" charset="0"/>
                <a:cs typeface="Times New Roman"/>
              </a:rPr>
              <a:t>Awareness</a:t>
            </a:r>
          </a:p>
          <a:p>
            <a:pPr marL="228600" indent="-228600" fontAlgn="base">
              <a:spcBef>
                <a:spcPct val="0"/>
              </a:spcBef>
              <a:spcAft>
                <a:spcPts val="601"/>
              </a:spcAft>
            </a:pPr>
            <a:r>
              <a:rPr lang="en-GB" sz="2400">
                <a:solidFill>
                  <a:srgbClr val="7030A0"/>
                </a:solidFill>
                <a:latin typeface="Calibri"/>
                <a:ea typeface="Calibri" panose="020F0502020204030204" pitchFamily="34" charset="0"/>
                <a:cs typeface="Times New Roman"/>
              </a:rPr>
              <a:t>Trauma</a:t>
            </a:r>
          </a:p>
          <a:p>
            <a:pPr marL="228600" indent="-228600" fontAlgn="base">
              <a:spcBef>
                <a:spcPct val="0"/>
              </a:spcBef>
              <a:spcAft>
                <a:spcPts val="601"/>
              </a:spcAft>
            </a:pPr>
            <a:r>
              <a:rPr lang="en-GB" sz="2400">
                <a:solidFill>
                  <a:srgbClr val="7030A0"/>
                </a:solidFill>
                <a:latin typeface="Calibri"/>
                <a:ea typeface="Calibri" panose="020F0502020204030204" pitchFamily="34" charset="0"/>
                <a:cs typeface="Times New Roman"/>
              </a:rPr>
              <a:t>Impact of being bereaved by suicide</a:t>
            </a:r>
          </a:p>
          <a:p>
            <a:pPr marL="228600" indent="-228600" fontAlgn="base">
              <a:spcBef>
                <a:spcPct val="0"/>
              </a:spcBef>
              <a:spcAft>
                <a:spcPts val="601"/>
              </a:spcAft>
            </a:pPr>
            <a:r>
              <a:rPr lang="en-GB" sz="2400">
                <a:solidFill>
                  <a:srgbClr val="7030A0"/>
                </a:solidFill>
                <a:latin typeface="Calibri"/>
                <a:ea typeface="Calibri" panose="020F0502020204030204" pitchFamily="34" charset="0"/>
                <a:cs typeface="Times New Roman"/>
              </a:rPr>
              <a:t>Additional resources and support for grief support</a:t>
            </a:r>
          </a:p>
          <a:p>
            <a:pPr marL="228600" indent="-228600" fontAlgn="base">
              <a:spcBef>
                <a:spcPct val="0"/>
              </a:spcBef>
              <a:spcAft>
                <a:spcPts val="601"/>
              </a:spcAft>
            </a:pPr>
            <a:r>
              <a:rPr lang="en-GB" sz="2400">
                <a:solidFill>
                  <a:srgbClr val="7030A0"/>
                </a:solidFill>
                <a:latin typeface="Calibri"/>
                <a:ea typeface="Calibri" panose="020F0502020204030204" pitchFamily="34" charset="0"/>
                <a:cs typeface="Times New Roman"/>
              </a:rPr>
              <a:t>How to implement the Grief First Aider role in your workplace</a:t>
            </a:r>
          </a:p>
          <a:p>
            <a:pPr marL="0" indent="0" fontAlgn="base">
              <a:spcBef>
                <a:spcPct val="0"/>
              </a:spcBef>
              <a:spcAft>
                <a:spcPts val="601"/>
              </a:spcAft>
              <a:buNone/>
            </a:pPr>
            <a:r>
              <a:rPr lang="en-GB" sz="2400" b="1">
                <a:solidFill>
                  <a:srgbClr val="7030A0"/>
                </a:solidFill>
                <a:latin typeface="Calibri"/>
                <a:ea typeface="Calibri" panose="020F0502020204030204" pitchFamily="34" charset="0"/>
                <a:cs typeface="Times New Roman"/>
              </a:rPr>
              <a:t>Skills</a:t>
            </a:r>
          </a:p>
          <a:p>
            <a:pPr marL="228600" indent="-228600" fontAlgn="base">
              <a:spcBef>
                <a:spcPct val="0"/>
              </a:spcBef>
              <a:spcAft>
                <a:spcPts val="601"/>
              </a:spcAft>
            </a:pPr>
            <a:r>
              <a:rPr lang="en-GB" sz="2400">
                <a:solidFill>
                  <a:srgbClr val="7030A0"/>
                </a:solidFill>
                <a:latin typeface="Calibri"/>
                <a:ea typeface="Calibri" panose="020F0502020204030204" pitchFamily="34" charset="0"/>
                <a:cs typeface="Times New Roman"/>
              </a:rPr>
              <a:t>How to identify traumatic loss and signpost</a:t>
            </a:r>
          </a:p>
          <a:p>
            <a:pPr marL="228600" indent="-228600" fontAlgn="base">
              <a:spcBef>
                <a:spcPct val="0"/>
              </a:spcBef>
              <a:spcAft>
                <a:spcPts val="601"/>
              </a:spcAft>
            </a:pPr>
            <a:r>
              <a:rPr lang="en-GB" sz="2400">
                <a:solidFill>
                  <a:srgbClr val="7030A0"/>
                </a:solidFill>
                <a:latin typeface="Calibri"/>
                <a:ea typeface="Calibri" panose="020F0502020204030204" pitchFamily="34" charset="0"/>
                <a:cs typeface="Times New Roman"/>
              </a:rPr>
              <a:t>How to support </a:t>
            </a:r>
            <a:endPar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228600" indent="-228600" fontAlgn="base">
              <a:spcBef>
                <a:spcPct val="0"/>
              </a:spcBef>
              <a:spcAft>
                <a:spcPts val="601"/>
              </a:spcAft>
            </a:pPr>
            <a:r>
              <a:rPr lang="en-GB" sz="2400">
                <a:solidFill>
                  <a:srgbClr val="7030A0"/>
                </a:solidFill>
                <a:latin typeface="Calibri"/>
                <a:ea typeface="Calibri" panose="020F0502020204030204" pitchFamily="34" charset="0"/>
                <a:cs typeface="Times New Roman"/>
              </a:rPr>
              <a:t>Signposting</a:t>
            </a:r>
          </a:p>
          <a:p>
            <a:pPr marL="228600" indent="-228600" fontAlgn="base">
              <a:spcBef>
                <a:spcPct val="0"/>
              </a:spcBef>
              <a:spcAft>
                <a:spcPts val="601"/>
              </a:spcAft>
            </a:pPr>
            <a:r>
              <a:rPr lang="en-GB" sz="2400">
                <a:solidFill>
                  <a:srgbClr val="7030A0"/>
                </a:solidFill>
                <a:latin typeface="Calibri"/>
                <a:ea typeface="Calibri" panose="020F0502020204030204" pitchFamily="34" charset="0"/>
                <a:cs typeface="Times New Roman"/>
              </a:rPr>
              <a:t>Bringing it all together in your workplace</a:t>
            </a:r>
          </a:p>
        </p:txBody>
      </p:sp>
    </p:spTree>
    <p:extLst>
      <p:ext uri="{BB962C8B-B14F-4D97-AF65-F5344CB8AC3E}">
        <p14:creationId xmlns:p14="http://schemas.microsoft.com/office/powerpoint/2010/main" val="278887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colorfulness&#10;&#10;Description automatically generated">
            <a:extLst>
              <a:ext uri="{FF2B5EF4-FFF2-40B4-BE49-F238E27FC236}">
                <a16:creationId xmlns:a16="http://schemas.microsoft.com/office/drawing/2014/main" id="{2AE76EE7-126C-4B25-1154-3BA9B314F42F}"/>
              </a:ext>
            </a:extLst>
          </p:cNvPr>
          <p:cNvPicPr>
            <a:picLocks noChangeAspect="1"/>
          </p:cNvPicPr>
          <p:nvPr/>
        </p:nvPicPr>
        <p:blipFill>
          <a:blip r:embed="rId3"/>
          <a:stretch>
            <a:fillRect/>
          </a:stretch>
        </p:blipFill>
        <p:spPr>
          <a:xfrm>
            <a:off x="13311511" y="734596"/>
            <a:ext cx="8735084" cy="5388808"/>
          </a:xfrm>
          <a:prstGeom prst="rect">
            <a:avLst/>
          </a:prstGeom>
        </p:spPr>
      </p:pic>
      <p:sp>
        <p:nvSpPr>
          <p:cNvPr id="2" name="Title 1">
            <a:extLst>
              <a:ext uri="{FF2B5EF4-FFF2-40B4-BE49-F238E27FC236}">
                <a16:creationId xmlns:a16="http://schemas.microsoft.com/office/drawing/2014/main" id="{D425F1F1-6385-3CCF-4A3C-4EA3D464CDC3}"/>
              </a:ext>
            </a:extLst>
          </p:cNvPr>
          <p:cNvSpPr>
            <a:spLocks noGrp="1"/>
          </p:cNvSpPr>
          <p:nvPr>
            <p:ph type="title"/>
          </p:nvPr>
        </p:nvSpPr>
        <p:spPr>
          <a:xfrm>
            <a:off x="264438" y="369001"/>
            <a:ext cx="10674494" cy="1325563"/>
          </a:xfrm>
        </p:spPr>
        <p:txBody>
          <a:bodyPr/>
          <a:lstStyle/>
          <a:p>
            <a:r>
              <a:rPr lang="en-GB"/>
              <a:t>What type of support – top three</a:t>
            </a:r>
          </a:p>
        </p:txBody>
      </p:sp>
      <p:graphicFrame>
        <p:nvGraphicFramePr>
          <p:cNvPr id="8" name="Chart 7">
            <a:extLst>
              <a:ext uri="{FF2B5EF4-FFF2-40B4-BE49-F238E27FC236}">
                <a16:creationId xmlns:a16="http://schemas.microsoft.com/office/drawing/2014/main" id="{CF9D51A7-18C9-F294-E482-822030E82D54}"/>
              </a:ext>
            </a:extLst>
          </p:cNvPr>
          <p:cNvGraphicFramePr/>
          <p:nvPr>
            <p:extLst>
              <p:ext uri="{D42A27DB-BD31-4B8C-83A1-F6EECF244321}">
                <p14:modId xmlns:p14="http://schemas.microsoft.com/office/powerpoint/2010/main" val="3865177323"/>
              </p:ext>
            </p:extLst>
          </p:nvPr>
        </p:nvGraphicFramePr>
        <p:xfrm>
          <a:off x="1066799" y="1854775"/>
          <a:ext cx="9770533" cy="4122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62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4034-8F74-4BF3-BEE9-24DBAB6DC60A}"/>
              </a:ext>
            </a:extLst>
          </p:cNvPr>
          <p:cNvSpPr>
            <a:spLocks noGrp="1"/>
          </p:cNvSpPr>
          <p:nvPr>
            <p:ph type="title"/>
          </p:nvPr>
        </p:nvSpPr>
        <p:spPr>
          <a:xfrm>
            <a:off x="204387" y="187376"/>
            <a:ext cx="11257511" cy="886049"/>
          </a:xfrm>
        </p:spPr>
        <p:txBody>
          <a:bodyPr>
            <a:normAutofit fontScale="90000"/>
          </a:bodyPr>
          <a:lstStyle/>
          <a:p>
            <a:pPr>
              <a:spcAft>
                <a:spcPts val="1200"/>
              </a:spcAft>
            </a:pPr>
            <a:r>
              <a:rPr lang="en-GB" sz="5401" dirty="0"/>
              <a:t>The common perceptions on motivation</a:t>
            </a:r>
          </a:p>
        </p:txBody>
      </p:sp>
      <p:graphicFrame>
        <p:nvGraphicFramePr>
          <p:cNvPr id="4" name="Content Placeholder 3">
            <a:extLst>
              <a:ext uri="{FF2B5EF4-FFF2-40B4-BE49-F238E27FC236}">
                <a16:creationId xmlns:a16="http://schemas.microsoft.com/office/drawing/2014/main" id="{7E7753A2-87B8-6E08-3A15-0A7B7943D7DC}"/>
              </a:ext>
            </a:extLst>
          </p:cNvPr>
          <p:cNvGraphicFramePr>
            <a:graphicFrameLocks noGrp="1"/>
          </p:cNvGraphicFramePr>
          <p:nvPr>
            <p:ph idx="13"/>
            <p:extLst>
              <p:ext uri="{D42A27DB-BD31-4B8C-83A1-F6EECF244321}">
                <p14:modId xmlns:p14="http://schemas.microsoft.com/office/powerpoint/2010/main" val="2478144197"/>
              </p:ext>
            </p:extLst>
          </p:nvPr>
        </p:nvGraphicFramePr>
        <p:xfrm>
          <a:off x="204387" y="1073425"/>
          <a:ext cx="11742449" cy="5358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07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C7237922-0EE9-8B4C-9418-09210A772582}"/>
                                            </p:graphicEl>
                                          </p:spTgt>
                                        </p:tgtEl>
                                        <p:attrNameLst>
                                          <p:attrName>style.visibility</p:attrName>
                                        </p:attrNameLst>
                                      </p:cBhvr>
                                      <p:to>
                                        <p:strVal val="visible"/>
                                      </p:to>
                                    </p:set>
                                    <p:animEffect transition="in" filter="dissolve">
                                      <p:cBhvr>
                                        <p:cTn id="7" dur="500"/>
                                        <p:tgtEl>
                                          <p:spTgt spid="4">
                                            <p:graphicEl>
                                              <a:dgm id="{C7237922-0EE9-8B4C-9418-09210A77258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0481FDFA-4E92-1548-B50C-8CF3EE90C571}"/>
                                            </p:graphicEl>
                                          </p:spTgt>
                                        </p:tgtEl>
                                        <p:attrNameLst>
                                          <p:attrName>style.visibility</p:attrName>
                                        </p:attrNameLst>
                                      </p:cBhvr>
                                      <p:to>
                                        <p:strVal val="visible"/>
                                      </p:to>
                                    </p:set>
                                    <p:animEffect transition="in" filter="dissolve">
                                      <p:cBhvr>
                                        <p:cTn id="12" dur="500"/>
                                        <p:tgtEl>
                                          <p:spTgt spid="4">
                                            <p:graphicEl>
                                              <a:dgm id="{0481FDFA-4E92-1548-B50C-8CF3EE90C5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FBCC1E7C-7789-4790-8231-9AC762156634}"/>
                                            </p:graphicEl>
                                          </p:spTgt>
                                        </p:tgtEl>
                                        <p:attrNameLst>
                                          <p:attrName>style.visibility</p:attrName>
                                        </p:attrNameLst>
                                      </p:cBhvr>
                                      <p:to>
                                        <p:strVal val="visible"/>
                                      </p:to>
                                    </p:set>
                                    <p:animEffect transition="in" filter="dissolve">
                                      <p:cBhvr>
                                        <p:cTn id="17" dur="500"/>
                                        <p:tgtEl>
                                          <p:spTgt spid="4">
                                            <p:graphicEl>
                                              <a:dgm id="{FBCC1E7C-7789-4790-8231-9AC76215663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dgm id="{A2D20288-FE69-E346-93D0-561C6ACDA3A2}"/>
                                            </p:graphicEl>
                                          </p:spTgt>
                                        </p:tgtEl>
                                        <p:attrNameLst>
                                          <p:attrName>style.visibility</p:attrName>
                                        </p:attrNameLst>
                                      </p:cBhvr>
                                      <p:to>
                                        <p:strVal val="visible"/>
                                      </p:to>
                                    </p:set>
                                    <p:animEffect transition="in" filter="dissolve">
                                      <p:cBhvr>
                                        <p:cTn id="22" dur="500"/>
                                        <p:tgtEl>
                                          <p:spTgt spid="4">
                                            <p:graphicEl>
                                              <a:dgm id="{A2D20288-FE69-E346-93D0-561C6ACDA3A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graphicEl>
                                              <a:dgm id="{78DACAE4-B421-2245-B232-3BC0D9C6AF7E}"/>
                                            </p:graphicEl>
                                          </p:spTgt>
                                        </p:tgtEl>
                                        <p:attrNameLst>
                                          <p:attrName>style.visibility</p:attrName>
                                        </p:attrNameLst>
                                      </p:cBhvr>
                                      <p:to>
                                        <p:strVal val="visible"/>
                                      </p:to>
                                    </p:set>
                                    <p:animEffect transition="in" filter="dissolve">
                                      <p:cBhvr>
                                        <p:cTn id="27" dur="500"/>
                                        <p:tgtEl>
                                          <p:spTgt spid="4">
                                            <p:graphicEl>
                                              <a:dgm id="{78DACAE4-B421-2245-B232-3BC0D9C6AF7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graphicEl>
                                              <a:dgm id="{F1733B6F-FC74-FD4B-8363-00F11EACAC89}"/>
                                            </p:graphicEl>
                                          </p:spTgt>
                                        </p:tgtEl>
                                        <p:attrNameLst>
                                          <p:attrName>style.visibility</p:attrName>
                                        </p:attrNameLst>
                                      </p:cBhvr>
                                      <p:to>
                                        <p:strVal val="visible"/>
                                      </p:to>
                                    </p:set>
                                    <p:animEffect transition="in" filter="dissolve">
                                      <p:cBhvr>
                                        <p:cTn id="32" dur="500"/>
                                        <p:tgtEl>
                                          <p:spTgt spid="4">
                                            <p:graphicEl>
                                              <a:dgm id="{F1733B6F-FC74-FD4B-8363-00F11EACAC8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graphicEl>
                                              <a:dgm id="{1601AC24-1B2A-A542-8B63-532EB4ECE5EA}"/>
                                            </p:graphicEl>
                                          </p:spTgt>
                                        </p:tgtEl>
                                        <p:attrNameLst>
                                          <p:attrName>style.visibility</p:attrName>
                                        </p:attrNameLst>
                                      </p:cBhvr>
                                      <p:to>
                                        <p:strVal val="visible"/>
                                      </p:to>
                                    </p:set>
                                    <p:animEffect transition="in" filter="dissolve">
                                      <p:cBhvr>
                                        <p:cTn id="37" dur="500"/>
                                        <p:tgtEl>
                                          <p:spTgt spid="4">
                                            <p:graphicEl>
                                              <a:dgm id="{1601AC24-1B2A-A542-8B63-532EB4ECE5E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graphicEl>
                                              <a:dgm id="{309CD1A3-906A-224C-8846-29FFA5B1472C}"/>
                                            </p:graphicEl>
                                          </p:spTgt>
                                        </p:tgtEl>
                                        <p:attrNameLst>
                                          <p:attrName>style.visibility</p:attrName>
                                        </p:attrNameLst>
                                      </p:cBhvr>
                                      <p:to>
                                        <p:strVal val="visible"/>
                                      </p:to>
                                    </p:set>
                                    <p:animEffect transition="in" filter="dissolve">
                                      <p:cBhvr>
                                        <p:cTn id="42" dur="500"/>
                                        <p:tgtEl>
                                          <p:spTgt spid="4">
                                            <p:graphicEl>
                                              <a:dgm id="{309CD1A3-906A-224C-8846-29FFA5B1472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graphicEl>
                                              <a:dgm id="{0BF9E714-A593-7146-88F9-5BB3FBE35266}"/>
                                            </p:graphicEl>
                                          </p:spTgt>
                                        </p:tgtEl>
                                        <p:attrNameLst>
                                          <p:attrName>style.visibility</p:attrName>
                                        </p:attrNameLst>
                                      </p:cBhvr>
                                      <p:to>
                                        <p:strVal val="visible"/>
                                      </p:to>
                                    </p:set>
                                    <p:animEffect transition="in" filter="dissolve">
                                      <p:cBhvr>
                                        <p:cTn id="47" dur="500"/>
                                        <p:tgtEl>
                                          <p:spTgt spid="4">
                                            <p:graphicEl>
                                              <a:dgm id="{0BF9E714-A593-7146-88F9-5BB3FBE3526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graphicEl>
                                              <a:dgm id="{7337808B-D303-494B-B8BA-E54773D9AB4F}"/>
                                            </p:graphicEl>
                                          </p:spTgt>
                                        </p:tgtEl>
                                        <p:attrNameLst>
                                          <p:attrName>style.visibility</p:attrName>
                                        </p:attrNameLst>
                                      </p:cBhvr>
                                      <p:to>
                                        <p:strVal val="visible"/>
                                      </p:to>
                                    </p:set>
                                    <p:animEffect transition="in" filter="dissolve">
                                      <p:cBhvr>
                                        <p:cTn id="52" dur="500"/>
                                        <p:tgtEl>
                                          <p:spTgt spid="4">
                                            <p:graphicEl>
                                              <a:dgm id="{7337808B-D303-494B-B8BA-E54773D9AB4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
                                            <p:graphicEl>
                                              <a:dgm id="{D28483FD-BB62-6045-8EEB-D4F519A9F4CB}"/>
                                            </p:graphicEl>
                                          </p:spTgt>
                                        </p:tgtEl>
                                        <p:attrNameLst>
                                          <p:attrName>style.visibility</p:attrName>
                                        </p:attrNameLst>
                                      </p:cBhvr>
                                      <p:to>
                                        <p:strVal val="visible"/>
                                      </p:to>
                                    </p:set>
                                    <p:animEffect transition="in" filter="dissolve">
                                      <p:cBhvr>
                                        <p:cTn id="57" dur="500"/>
                                        <p:tgtEl>
                                          <p:spTgt spid="4">
                                            <p:graphicEl>
                                              <a:dgm id="{D28483FD-BB62-6045-8EEB-D4F519A9F4C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
                                            <p:graphicEl>
                                              <a:dgm id="{37FBFAE8-140D-1240-AAD5-8EC78A22F03A}"/>
                                            </p:graphicEl>
                                          </p:spTgt>
                                        </p:tgtEl>
                                        <p:attrNameLst>
                                          <p:attrName>style.visibility</p:attrName>
                                        </p:attrNameLst>
                                      </p:cBhvr>
                                      <p:to>
                                        <p:strVal val="visible"/>
                                      </p:to>
                                    </p:set>
                                    <p:animEffect transition="in" filter="dissolve">
                                      <p:cBhvr>
                                        <p:cTn id="62" dur="500"/>
                                        <p:tgtEl>
                                          <p:spTgt spid="4">
                                            <p:graphicEl>
                                              <a:dgm id="{37FBFAE8-140D-1240-AAD5-8EC78A22F03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
                                            <p:graphicEl>
                                              <a:dgm id="{A7AF99BD-981E-D144-9DD0-EACDF63DBBCB}"/>
                                            </p:graphicEl>
                                          </p:spTgt>
                                        </p:tgtEl>
                                        <p:attrNameLst>
                                          <p:attrName>style.visibility</p:attrName>
                                        </p:attrNameLst>
                                      </p:cBhvr>
                                      <p:to>
                                        <p:strVal val="visible"/>
                                      </p:to>
                                    </p:set>
                                    <p:animEffect transition="in" filter="dissolve">
                                      <p:cBhvr>
                                        <p:cTn id="67" dur="500"/>
                                        <p:tgtEl>
                                          <p:spTgt spid="4">
                                            <p:graphicEl>
                                              <a:dgm id="{A7AF99BD-981E-D144-9DD0-EACDF63DBBCB}"/>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
                                            <p:graphicEl>
                                              <a:dgm id="{67CBB00F-2F5A-BA46-B0D4-FEA1B2E2B70E}"/>
                                            </p:graphicEl>
                                          </p:spTgt>
                                        </p:tgtEl>
                                        <p:attrNameLst>
                                          <p:attrName>style.visibility</p:attrName>
                                        </p:attrNameLst>
                                      </p:cBhvr>
                                      <p:to>
                                        <p:strVal val="visible"/>
                                      </p:to>
                                    </p:set>
                                    <p:animEffect transition="in" filter="dissolve">
                                      <p:cBhvr>
                                        <p:cTn id="72" dur="500"/>
                                        <p:tgtEl>
                                          <p:spTgt spid="4">
                                            <p:graphicEl>
                                              <a:dgm id="{67CBB00F-2F5A-BA46-B0D4-FEA1B2E2B7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4034946947"/>
              </p:ext>
            </p:extLst>
          </p:nvPr>
        </p:nvGraphicFramePr>
        <p:xfrm>
          <a:off x="1" y="1312864"/>
          <a:ext cx="7451724" cy="5148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441009707"/>
              </p:ext>
            </p:extLst>
          </p:nvPr>
        </p:nvGraphicFramePr>
        <p:xfrm>
          <a:off x="2052208" y="685676"/>
          <a:ext cx="8087584" cy="5486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7990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graphicEl>
                                              <a:dgm id="{7370125F-9B1C-4D02-9D61-892FD2908EE4}"/>
                                            </p:graphicEl>
                                          </p:spTgt>
                                        </p:tgtEl>
                                        <p:attrNameLst>
                                          <p:attrName>style.visibility</p:attrName>
                                        </p:attrNameLst>
                                      </p:cBhvr>
                                      <p:to>
                                        <p:strVal val="visible"/>
                                      </p:to>
                                    </p:set>
                                    <p:animEffect transition="in" filter="dissolve">
                                      <p:cBhvr>
                                        <p:cTn id="7" dur="500"/>
                                        <p:tgtEl>
                                          <p:spTgt spid="3">
                                            <p:graphicEl>
                                              <a:dgm id="{7370125F-9B1C-4D02-9D61-892FD2908EE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graphicEl>
                                              <a:dgm id="{51111226-5513-4196-A664-BAF9A9538836}"/>
                                            </p:graphicEl>
                                          </p:spTgt>
                                        </p:tgtEl>
                                        <p:attrNameLst>
                                          <p:attrName>style.visibility</p:attrName>
                                        </p:attrNameLst>
                                      </p:cBhvr>
                                      <p:to>
                                        <p:strVal val="visible"/>
                                      </p:to>
                                    </p:set>
                                    <p:animEffect transition="in" filter="dissolve">
                                      <p:cBhvr>
                                        <p:cTn id="12" dur="500"/>
                                        <p:tgtEl>
                                          <p:spTgt spid="3">
                                            <p:graphicEl>
                                              <a:dgm id="{51111226-5513-4196-A664-BAF9A953883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graphicEl>
                                              <a:dgm id="{AFE01025-513E-48E5-B9FF-0E422BAADAEC}"/>
                                            </p:graphicEl>
                                          </p:spTgt>
                                        </p:tgtEl>
                                        <p:attrNameLst>
                                          <p:attrName>style.visibility</p:attrName>
                                        </p:attrNameLst>
                                      </p:cBhvr>
                                      <p:to>
                                        <p:strVal val="visible"/>
                                      </p:to>
                                    </p:set>
                                    <p:animEffect transition="in" filter="dissolve">
                                      <p:cBhvr>
                                        <p:cTn id="17" dur="500"/>
                                        <p:tgtEl>
                                          <p:spTgt spid="3">
                                            <p:graphicEl>
                                              <a:dgm id="{AFE01025-513E-48E5-B9FF-0E422BAADA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Immediacy of Risk</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70216255"/>
              </p:ext>
            </p:extLst>
          </p:nvPr>
        </p:nvGraphicFramePr>
        <p:xfrm>
          <a:off x="2370140" y="1893890"/>
          <a:ext cx="7451724" cy="379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41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83C58CB-EF83-494E-8230-A6A326D102E1}"/>
                                            </p:graphicEl>
                                          </p:spTgt>
                                        </p:tgtEl>
                                        <p:attrNameLst>
                                          <p:attrName>style.visibility</p:attrName>
                                        </p:attrNameLst>
                                      </p:cBhvr>
                                      <p:to>
                                        <p:strVal val="visible"/>
                                      </p:to>
                                    </p:set>
                                    <p:animEffect transition="in" filter="fade">
                                      <p:cBhvr>
                                        <p:cTn id="7" dur="500"/>
                                        <p:tgtEl>
                                          <p:spTgt spid="6">
                                            <p:graphicEl>
                                              <a:dgm id="{783C58CB-EF83-494E-8230-A6A326D102E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10B2E426-D8BA-44C5-800F-33A535B3B5FA}"/>
                                            </p:graphicEl>
                                          </p:spTgt>
                                        </p:tgtEl>
                                        <p:attrNameLst>
                                          <p:attrName>style.visibility</p:attrName>
                                        </p:attrNameLst>
                                      </p:cBhvr>
                                      <p:to>
                                        <p:strVal val="visible"/>
                                      </p:to>
                                    </p:set>
                                    <p:animEffect transition="in" filter="fade">
                                      <p:cBhvr>
                                        <p:cTn id="12" dur="500"/>
                                        <p:tgtEl>
                                          <p:spTgt spid="6">
                                            <p:graphicEl>
                                              <a:dgm id="{10B2E426-D8BA-44C5-800F-33A535B3B5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7AEC3-2D0D-A117-17D9-3AB4C5F615ED}"/>
              </a:ext>
            </a:extLst>
          </p:cNvPr>
          <p:cNvSpPr txBox="1"/>
          <p:nvPr/>
        </p:nvSpPr>
        <p:spPr>
          <a:xfrm>
            <a:off x="8906934" y="6231467"/>
            <a:ext cx="1015021" cy="369332"/>
          </a:xfrm>
          <a:prstGeom prst="rect">
            <a:avLst/>
          </a:prstGeom>
          <a:noFill/>
        </p:spPr>
        <p:txBody>
          <a:bodyPr wrap="none" rtlCol="0">
            <a:spAutoFit/>
          </a:bodyPr>
          <a:lstStyle/>
          <a:p>
            <a:r>
              <a:rPr lang="en-GB"/>
              <a:t>I jumped</a:t>
            </a:r>
          </a:p>
        </p:txBody>
      </p:sp>
      <p:pic>
        <p:nvPicPr>
          <p:cNvPr id="4" name="Graphic 3" descr="Video camera with solid fill">
            <a:hlinkClick r:id="rId3"/>
            <a:extLst>
              <a:ext uri="{FF2B5EF4-FFF2-40B4-BE49-F238E27FC236}">
                <a16:creationId xmlns:a16="http://schemas.microsoft.com/office/drawing/2014/main" id="{A9ADCBAE-D2EE-6CE0-8DF7-5CB0A8B82F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529777" y="5034516"/>
            <a:ext cx="914400" cy="914400"/>
          </a:xfrm>
          <a:prstGeom prst="rect">
            <a:avLst/>
          </a:prstGeom>
        </p:spPr>
      </p:pic>
    </p:spTree>
    <p:extLst>
      <p:ext uri="{BB962C8B-B14F-4D97-AF65-F5344CB8AC3E}">
        <p14:creationId xmlns:p14="http://schemas.microsoft.com/office/powerpoint/2010/main" val="1616650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0904" y="244473"/>
            <a:ext cx="7841872" cy="769441"/>
          </a:xfrm>
          <a:prstGeom prst="rect">
            <a:avLst/>
          </a:prstGeom>
          <a:noFill/>
        </p:spPr>
        <p:txBody>
          <a:bodyPr wrap="square" rtlCol="0">
            <a:spAutoFit/>
          </a:bodyPr>
          <a:lstStyle/>
          <a:p>
            <a:pPr defTabSz="914411">
              <a:defRPr/>
            </a:pPr>
            <a:r>
              <a:rPr lang="en-GB" sz="4400" b="1">
                <a:solidFill>
                  <a:srgbClr val="4D2D78"/>
                </a:solidFill>
                <a:latin typeface="Calibri" panose="020F0502020204030204"/>
              </a:rPr>
              <a:t>Some signs of Concern</a:t>
            </a:r>
            <a:endParaRPr lang="en-US" sz="4400">
              <a:solidFill>
                <a:srgbClr val="4D2D78"/>
              </a:solidFill>
              <a:latin typeface="Calibri" panose="020F0502020204030204"/>
            </a:endParaRPr>
          </a:p>
        </p:txBody>
      </p:sp>
      <p:graphicFrame>
        <p:nvGraphicFramePr>
          <p:cNvPr id="22" name="Diagram 21">
            <a:extLst>
              <a:ext uri="{FF2B5EF4-FFF2-40B4-BE49-F238E27FC236}">
                <a16:creationId xmlns:a16="http://schemas.microsoft.com/office/drawing/2014/main" id="{D6ABE261-73D1-7FCD-C791-E25C87700FFB}"/>
              </a:ext>
            </a:extLst>
          </p:cNvPr>
          <p:cNvGraphicFramePr/>
          <p:nvPr>
            <p:extLst>
              <p:ext uri="{D42A27DB-BD31-4B8C-83A1-F6EECF244321}">
                <p14:modId xmlns:p14="http://schemas.microsoft.com/office/powerpoint/2010/main" val="3020804425"/>
              </p:ext>
            </p:extLst>
          </p:nvPr>
        </p:nvGraphicFramePr>
        <p:xfrm>
          <a:off x="678591" y="1013914"/>
          <a:ext cx="10413479" cy="518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9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dgm id="{98CB8631-7D72-47C2-8497-573AF28EDBE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dgm id="{B9AB14DF-5028-4EEB-9321-8B142DC7BF6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graphicEl>
                                              <a:dgm id="{256299E4-DE90-42C1-A1E4-FD91D46333D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graphicEl>
                                              <a:dgm id="{29F4C6B5-6594-4B03-9AF4-385BFD5BCEC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graphicEl>
                                              <a:dgm id="{436E7E25-D35A-4D49-9FC8-CB58C5E8496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graphicEl>
                                              <a:dgm id="{C833AE72-C707-B24C-9891-682F8EDCBFF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graphicEl>
                                              <a:dgm id="{7214B9B8-A227-4810-9402-813D3D40C0C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graphicEl>
                                              <a:dgm id="{12BF6FD7-BE78-4A21-BA52-8EE012D6D91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graphicEl>
                                              <a:dgm id="{47AE13EE-CF3F-4570-8E12-3488D475F34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graphicEl>
                                              <a:dgm id="{F1C5BF11-3B50-4F93-89D2-CA291A70409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graphicEl>
                                              <a:dgm id="{DAD4F79D-96D0-4591-ABA4-B745064FA677}"/>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graphicEl>
                                              <a:dgm id="{2E9F6CB8-4CEB-CA45-9A15-50DB4373A76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itting in front of a computer screen&#10;&#10;Description automatically generated with low confidence">
            <a:extLst>
              <a:ext uri="{FF2B5EF4-FFF2-40B4-BE49-F238E27FC236}">
                <a16:creationId xmlns:a16="http://schemas.microsoft.com/office/drawing/2014/main" id="{4D5AE51A-30BF-B540-BEC9-665237975F3D}"/>
              </a:ext>
            </a:extLst>
          </p:cNvPr>
          <p:cNvPicPr>
            <a:picLocks noChangeAspect="1"/>
          </p:cNvPicPr>
          <p:nvPr/>
        </p:nvPicPr>
        <p:blipFill rotWithShape="1">
          <a:blip r:embed="rId3"/>
          <a:srcRect l="11921" r="8767"/>
          <a:stretch/>
        </p:blipFill>
        <p:spPr>
          <a:xfrm>
            <a:off x="7188443" y="1620602"/>
            <a:ext cx="4735246" cy="4131962"/>
          </a:xfrm>
          <a:prstGeom prst="rect">
            <a:avLst/>
          </a:prstGeom>
        </p:spPr>
      </p:pic>
      <p:sp>
        <p:nvSpPr>
          <p:cNvPr id="2" name="Title 1">
            <a:extLst>
              <a:ext uri="{FF2B5EF4-FFF2-40B4-BE49-F238E27FC236}">
                <a16:creationId xmlns:a16="http://schemas.microsoft.com/office/drawing/2014/main" id="{C6A24034-8F74-4BF3-BEE9-24DBAB6DC60A}"/>
              </a:ext>
            </a:extLst>
          </p:cNvPr>
          <p:cNvSpPr>
            <a:spLocks noGrp="1"/>
          </p:cNvSpPr>
          <p:nvPr>
            <p:ph type="title"/>
          </p:nvPr>
        </p:nvSpPr>
        <p:spPr>
          <a:xfrm>
            <a:off x="505418" y="268995"/>
            <a:ext cx="8906300" cy="995363"/>
          </a:xfrm>
        </p:spPr>
        <p:txBody>
          <a:bodyPr vert="horz" lIns="91440" tIns="45720" rIns="91440" bIns="45720" rtlCol="0" anchor="ctr">
            <a:normAutofit/>
          </a:bodyPr>
          <a:lstStyle/>
          <a:p>
            <a:pPr defTabSz="914400">
              <a:spcAft>
                <a:spcPts val="1200"/>
              </a:spcAft>
            </a:pPr>
            <a:r>
              <a:rPr lang="en-US" sz="4000">
                <a:solidFill>
                  <a:srgbClr val="4C2D78"/>
                </a:solidFill>
                <a:latin typeface="+mj-lt"/>
              </a:rPr>
              <a:t> How to Support</a:t>
            </a:r>
          </a:p>
        </p:txBody>
      </p:sp>
      <p:sp>
        <p:nvSpPr>
          <p:cNvPr id="3" name="Content Placeholder 2">
            <a:extLst>
              <a:ext uri="{FF2B5EF4-FFF2-40B4-BE49-F238E27FC236}">
                <a16:creationId xmlns:a16="http://schemas.microsoft.com/office/drawing/2014/main" id="{1D9F8FB3-F8CD-4DEB-8155-764C1441B365}"/>
              </a:ext>
            </a:extLst>
          </p:cNvPr>
          <p:cNvSpPr>
            <a:spLocks noGrp="1"/>
          </p:cNvSpPr>
          <p:nvPr>
            <p:ph idx="4294967295"/>
          </p:nvPr>
        </p:nvSpPr>
        <p:spPr>
          <a:xfrm>
            <a:off x="385507" y="1139289"/>
            <a:ext cx="6807200" cy="5451475"/>
          </a:xfrm>
        </p:spPr>
        <p:txBody>
          <a:bodyPr vert="horz" lIns="91440" tIns="45720" rIns="91440" bIns="45720" rtlCol="0" anchor="t">
            <a:noAutofit/>
          </a:bodyPr>
          <a:lstStyle/>
          <a:p>
            <a:pPr marL="457200" indent="-228600" defTabSz="914400"/>
            <a:r>
              <a:rPr lang="en-US" sz="2400">
                <a:solidFill>
                  <a:srgbClr val="7030A0"/>
                </a:solidFill>
              </a:rPr>
              <a:t>Allow the person to tell their story uninterrupted, more than once.</a:t>
            </a:r>
            <a:endParaRPr lang="en-US" sz="2400">
              <a:solidFill>
                <a:srgbClr val="7030A0"/>
              </a:solidFill>
              <a:cs typeface="Calibri"/>
            </a:endParaRPr>
          </a:p>
          <a:p>
            <a:pPr marL="457200" indent="-228600" defTabSz="914400"/>
            <a:r>
              <a:rPr lang="en-US" sz="2400">
                <a:solidFill>
                  <a:srgbClr val="7030A0"/>
                </a:solidFill>
              </a:rPr>
              <a:t>Mirror their language</a:t>
            </a:r>
            <a:endParaRPr lang="en-US" sz="2400">
              <a:solidFill>
                <a:srgbClr val="7030A0"/>
              </a:solidFill>
              <a:cs typeface="Calibri"/>
            </a:endParaRPr>
          </a:p>
          <a:p>
            <a:pPr marL="457200" indent="-228600" defTabSz="914400"/>
            <a:r>
              <a:rPr lang="en-US" sz="2400">
                <a:solidFill>
                  <a:srgbClr val="7030A0"/>
                </a:solidFill>
              </a:rPr>
              <a:t>Work with the person's metaphors (“Hollow inside”, “Trapped in a dark place”, “Thrown up on the beach”.</a:t>
            </a:r>
            <a:endParaRPr lang="en-US" sz="2400">
              <a:solidFill>
                <a:srgbClr val="7030A0"/>
              </a:solidFill>
              <a:cs typeface="Calibri"/>
            </a:endParaRPr>
          </a:p>
          <a:p>
            <a:pPr marL="457200" indent="-228600" defTabSz="914400"/>
            <a:r>
              <a:rPr lang="en-US" sz="2400">
                <a:solidFill>
                  <a:srgbClr val="7030A0"/>
                </a:solidFill>
              </a:rPr>
              <a:t>Acknowledge feelings.</a:t>
            </a:r>
            <a:endParaRPr lang="en-US" sz="2400">
              <a:solidFill>
                <a:srgbClr val="7030A0"/>
              </a:solidFill>
              <a:cs typeface="Calibri"/>
            </a:endParaRPr>
          </a:p>
          <a:p>
            <a:pPr marL="457200" indent="-228600" defTabSz="914400"/>
            <a:r>
              <a:rPr lang="en-US" sz="2400">
                <a:solidFill>
                  <a:srgbClr val="7030A0"/>
                </a:solidFill>
              </a:rPr>
              <a:t>Acknowledge any progress however small.</a:t>
            </a:r>
            <a:endParaRPr lang="en-US" sz="2400">
              <a:solidFill>
                <a:srgbClr val="7030A0"/>
              </a:solidFill>
              <a:cs typeface="Calibri"/>
            </a:endParaRPr>
          </a:p>
          <a:p>
            <a:pPr marL="457200" indent="-228600" defTabSz="914400"/>
            <a:r>
              <a:rPr lang="en-US" sz="2400">
                <a:solidFill>
                  <a:srgbClr val="7030A0"/>
                </a:solidFill>
              </a:rPr>
              <a:t>Check out at the end of the session how the person feels and how they will care for themselves/get help from others.</a:t>
            </a:r>
            <a:endParaRPr lang="en-US" sz="2400">
              <a:solidFill>
                <a:srgbClr val="7030A0"/>
              </a:solidFill>
              <a:cs typeface="Calibri"/>
            </a:endParaRPr>
          </a:p>
          <a:p>
            <a:pPr marL="457200" indent="-228600" defTabSz="914400"/>
            <a:r>
              <a:rPr lang="en-US" sz="2400">
                <a:solidFill>
                  <a:srgbClr val="7030A0"/>
                </a:solidFill>
              </a:rPr>
              <a:t>Signposting.</a:t>
            </a:r>
            <a:endParaRPr lang="en-US" sz="2400">
              <a:solidFill>
                <a:srgbClr val="7030A0"/>
              </a:solidFill>
              <a:cs typeface="Calibri"/>
            </a:endParaRPr>
          </a:p>
        </p:txBody>
      </p:sp>
    </p:spTree>
    <p:extLst>
      <p:ext uri="{BB962C8B-B14F-4D97-AF65-F5344CB8AC3E}">
        <p14:creationId xmlns:p14="http://schemas.microsoft.com/office/powerpoint/2010/main" val="16460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250FA-82A2-84C7-4491-0164101D7326}"/>
              </a:ext>
            </a:extLst>
          </p:cNvPr>
          <p:cNvSpPr>
            <a:spLocks noGrp="1"/>
          </p:cNvSpPr>
          <p:nvPr>
            <p:ph type="title"/>
          </p:nvPr>
        </p:nvSpPr>
        <p:spPr/>
        <p:txBody>
          <a:bodyPr/>
          <a:lstStyle/>
          <a:p>
            <a:r>
              <a:rPr lang="en-GB"/>
              <a:t>How we help</a:t>
            </a:r>
          </a:p>
        </p:txBody>
      </p:sp>
      <p:graphicFrame>
        <p:nvGraphicFramePr>
          <p:cNvPr id="8" name="Content Placeholder 4"/>
          <p:cNvGraphicFramePr>
            <a:graphicFrameLocks noGrp="1"/>
          </p:cNvGraphicFramePr>
          <p:nvPr>
            <p:ph idx="4294967295"/>
            <p:extLst>
              <p:ext uri="{D42A27DB-BD31-4B8C-83A1-F6EECF244321}">
                <p14:modId xmlns:p14="http://schemas.microsoft.com/office/powerpoint/2010/main" val="1945672927"/>
              </p:ext>
            </p:extLst>
          </p:nvPr>
        </p:nvGraphicFramePr>
        <p:xfrm>
          <a:off x="677333" y="1845205"/>
          <a:ext cx="10118725" cy="397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BAB42E8-56E8-4B1D-B97B-0723852B5B58}"/>
              </a:ext>
            </a:extLst>
          </p:cNvPr>
          <p:cNvSpPr>
            <a:spLocks noGrp="1"/>
          </p:cNvSpPr>
          <p:nvPr>
            <p:ph type="sldNum" sz="quarter" idx="4294967295"/>
          </p:nvPr>
        </p:nvSpPr>
        <p:spPr>
          <a:xfrm>
            <a:off x="10058400" y="6356350"/>
            <a:ext cx="2133600" cy="365125"/>
          </a:xfrm>
          <a:prstGeom prst="rect">
            <a:avLst/>
          </a:prstGeom>
        </p:spPr>
        <p:txBody>
          <a:bodyPr/>
          <a:lstStyle/>
          <a:p>
            <a:pPr defTabSz="914411">
              <a:defRPr/>
            </a:pPr>
            <a:r>
              <a:rPr lang="en-GB" sz="1801">
                <a:solidFill>
                  <a:prstClr val="black"/>
                </a:solidFill>
                <a:latin typeface="Calibri" panose="020F0502020204030204"/>
              </a:rPr>
              <a:t>6</a:t>
            </a:r>
          </a:p>
        </p:txBody>
      </p:sp>
    </p:spTree>
    <p:extLst>
      <p:ext uri="{BB962C8B-B14F-4D97-AF65-F5344CB8AC3E}">
        <p14:creationId xmlns:p14="http://schemas.microsoft.com/office/powerpoint/2010/main" val="46628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F3700118-D2C6-44CE-AEFC-637D1FD73BED}"/>
                                            </p:graphicEl>
                                          </p:spTgt>
                                        </p:tgtEl>
                                        <p:attrNameLst>
                                          <p:attrName>style.visibility</p:attrName>
                                        </p:attrNameLst>
                                      </p:cBhvr>
                                      <p:to>
                                        <p:strVal val="visible"/>
                                      </p:to>
                                    </p:set>
                                    <p:animEffect transition="in" filter="fade">
                                      <p:cBhvr>
                                        <p:cTn id="7" dur="500"/>
                                        <p:tgtEl>
                                          <p:spTgt spid="8">
                                            <p:graphicEl>
                                              <a:dgm id="{F3700118-D2C6-44CE-AEFC-637D1FD73BE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7E84683-956B-469E-A9C8-96872BA9F6E8}"/>
                                            </p:graphicEl>
                                          </p:spTgt>
                                        </p:tgtEl>
                                        <p:attrNameLst>
                                          <p:attrName>style.visibility</p:attrName>
                                        </p:attrNameLst>
                                      </p:cBhvr>
                                      <p:to>
                                        <p:strVal val="visible"/>
                                      </p:to>
                                    </p:set>
                                    <p:animEffect transition="in" filter="fade">
                                      <p:cBhvr>
                                        <p:cTn id="12" dur="500"/>
                                        <p:tgtEl>
                                          <p:spTgt spid="8">
                                            <p:graphicEl>
                                              <a:dgm id="{07E84683-956B-469E-A9C8-96872BA9F6E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81502BC2-7883-429C-8205-EB5830DC2D7F}"/>
                                            </p:graphicEl>
                                          </p:spTgt>
                                        </p:tgtEl>
                                        <p:attrNameLst>
                                          <p:attrName>style.visibility</p:attrName>
                                        </p:attrNameLst>
                                      </p:cBhvr>
                                      <p:to>
                                        <p:strVal val="visible"/>
                                      </p:to>
                                    </p:set>
                                    <p:animEffect transition="in" filter="fade">
                                      <p:cBhvr>
                                        <p:cTn id="17" dur="500"/>
                                        <p:tgtEl>
                                          <p:spTgt spid="8">
                                            <p:graphicEl>
                                              <a:dgm id="{81502BC2-7883-429C-8205-EB5830DC2D7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B3E22033-DB3B-44B8-992E-9A0A4D6FAECE}"/>
                                            </p:graphicEl>
                                          </p:spTgt>
                                        </p:tgtEl>
                                        <p:attrNameLst>
                                          <p:attrName>style.visibility</p:attrName>
                                        </p:attrNameLst>
                                      </p:cBhvr>
                                      <p:to>
                                        <p:strVal val="visible"/>
                                      </p:to>
                                    </p:set>
                                    <p:animEffect transition="in" filter="fade">
                                      <p:cBhvr>
                                        <p:cTn id="22" dur="500"/>
                                        <p:tgtEl>
                                          <p:spTgt spid="8">
                                            <p:graphicEl>
                                              <a:dgm id="{B3E22033-DB3B-44B8-992E-9A0A4D6FAEC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AEF0FAA8-2ACD-4552-A16C-6D2ED6D648CF}"/>
                                            </p:graphicEl>
                                          </p:spTgt>
                                        </p:tgtEl>
                                        <p:attrNameLst>
                                          <p:attrName>style.visibility</p:attrName>
                                        </p:attrNameLst>
                                      </p:cBhvr>
                                      <p:to>
                                        <p:strVal val="visible"/>
                                      </p:to>
                                    </p:set>
                                    <p:animEffect transition="in" filter="fade">
                                      <p:cBhvr>
                                        <p:cTn id="27" dur="500"/>
                                        <p:tgtEl>
                                          <p:spTgt spid="8">
                                            <p:graphicEl>
                                              <a:dgm id="{AEF0FAA8-2ACD-4552-A16C-6D2ED6D648C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88679A42-F741-4648-91C7-E59D64774AD4}"/>
                                            </p:graphicEl>
                                          </p:spTgt>
                                        </p:tgtEl>
                                        <p:attrNameLst>
                                          <p:attrName>style.visibility</p:attrName>
                                        </p:attrNameLst>
                                      </p:cBhvr>
                                      <p:to>
                                        <p:strVal val="visible"/>
                                      </p:to>
                                    </p:set>
                                    <p:animEffect transition="in" filter="fade">
                                      <p:cBhvr>
                                        <p:cTn id="32" dur="500"/>
                                        <p:tgtEl>
                                          <p:spTgt spid="8">
                                            <p:graphicEl>
                                              <a:dgm id="{88679A42-F741-4648-91C7-E59D64774AD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6FA6A7B5-618E-4A36-BB5A-13CC3F1B106B}"/>
                                            </p:graphicEl>
                                          </p:spTgt>
                                        </p:tgtEl>
                                        <p:attrNameLst>
                                          <p:attrName>style.visibility</p:attrName>
                                        </p:attrNameLst>
                                      </p:cBhvr>
                                      <p:to>
                                        <p:strVal val="visible"/>
                                      </p:to>
                                    </p:set>
                                    <p:animEffect transition="in" filter="fade">
                                      <p:cBhvr>
                                        <p:cTn id="37" dur="500"/>
                                        <p:tgtEl>
                                          <p:spTgt spid="8">
                                            <p:graphicEl>
                                              <a:dgm id="{6FA6A7B5-618E-4A36-BB5A-13CC3F1B106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86C99D78-5D17-4C19-851D-192145AA3A38}"/>
                                            </p:graphicEl>
                                          </p:spTgt>
                                        </p:tgtEl>
                                        <p:attrNameLst>
                                          <p:attrName>style.visibility</p:attrName>
                                        </p:attrNameLst>
                                      </p:cBhvr>
                                      <p:to>
                                        <p:strVal val="visible"/>
                                      </p:to>
                                    </p:set>
                                    <p:animEffect transition="in" filter="fade">
                                      <p:cBhvr>
                                        <p:cTn id="42" dur="500"/>
                                        <p:tgtEl>
                                          <p:spTgt spid="8">
                                            <p:graphicEl>
                                              <a:dgm id="{86C99D78-5D17-4C19-851D-192145AA3A3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828EBEC0-4419-4DF7-BE00-149849721B1A}"/>
                                            </p:graphicEl>
                                          </p:spTgt>
                                        </p:tgtEl>
                                        <p:attrNameLst>
                                          <p:attrName>style.visibility</p:attrName>
                                        </p:attrNameLst>
                                      </p:cBhvr>
                                      <p:to>
                                        <p:strVal val="visible"/>
                                      </p:to>
                                    </p:set>
                                    <p:animEffect transition="in" filter="fade">
                                      <p:cBhvr>
                                        <p:cTn id="47" dur="500"/>
                                        <p:tgtEl>
                                          <p:spTgt spid="8">
                                            <p:graphicEl>
                                              <a:dgm id="{828EBEC0-4419-4DF7-BE00-149849721B1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62198D22-CCCC-4FCA-805C-2C5A1CA5D821}"/>
                                            </p:graphicEl>
                                          </p:spTgt>
                                        </p:tgtEl>
                                        <p:attrNameLst>
                                          <p:attrName>style.visibility</p:attrName>
                                        </p:attrNameLst>
                                      </p:cBhvr>
                                      <p:to>
                                        <p:strVal val="visible"/>
                                      </p:to>
                                    </p:set>
                                    <p:animEffect transition="in" filter="fade">
                                      <p:cBhvr>
                                        <p:cTn id="52" dur="500"/>
                                        <p:tgtEl>
                                          <p:spTgt spid="8">
                                            <p:graphicEl>
                                              <a:dgm id="{62198D22-CCCC-4FCA-805C-2C5A1CA5D8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A1B885-5B35-FB7E-A4D7-69B85BB2EAEE}"/>
              </a:ext>
            </a:extLst>
          </p:cNvPr>
          <p:cNvSpPr txBox="1"/>
          <p:nvPr/>
        </p:nvSpPr>
        <p:spPr>
          <a:xfrm>
            <a:off x="8051799" y="6229317"/>
            <a:ext cx="27562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Stay</a:t>
            </a:r>
            <a:endParaRPr lang="en-GB"/>
          </a:p>
        </p:txBody>
      </p:sp>
      <p:pic>
        <p:nvPicPr>
          <p:cNvPr id="4" name="Graphic 3" descr="Video camera with solid fill">
            <a:hlinkClick r:id="rId3"/>
            <a:extLst>
              <a:ext uri="{FF2B5EF4-FFF2-40B4-BE49-F238E27FC236}">
                <a16:creationId xmlns:a16="http://schemas.microsoft.com/office/drawing/2014/main" id="{39BBFD79-5D7F-A542-4FC5-4AF270AA9F8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593572" y="4843130"/>
            <a:ext cx="914400" cy="914400"/>
          </a:xfrm>
          <a:prstGeom prst="rect">
            <a:avLst/>
          </a:prstGeom>
        </p:spPr>
      </p:pic>
    </p:spTree>
    <p:extLst>
      <p:ext uri="{BB962C8B-B14F-4D97-AF65-F5344CB8AC3E}">
        <p14:creationId xmlns:p14="http://schemas.microsoft.com/office/powerpoint/2010/main" val="3786609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a:xfrm>
            <a:off x="3405673" y="2430318"/>
            <a:ext cx="5791200" cy="1325563"/>
          </a:xfrm>
        </p:spPr>
        <p:txBody>
          <a:bodyPr/>
          <a:lstStyle/>
          <a:p>
            <a:r>
              <a:rPr lang="en-GB" sz="5401"/>
              <a:t>Your workplace action plan</a:t>
            </a:r>
          </a:p>
        </p:txBody>
      </p:sp>
    </p:spTree>
    <p:extLst>
      <p:ext uri="{BB962C8B-B14F-4D97-AF65-F5344CB8AC3E}">
        <p14:creationId xmlns:p14="http://schemas.microsoft.com/office/powerpoint/2010/main" val="376501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a:xfrm>
            <a:off x="2960616" y="2766218"/>
            <a:ext cx="5791200" cy="1325563"/>
          </a:xfrm>
        </p:spPr>
        <p:txBody>
          <a:bodyPr/>
          <a:lstStyle/>
          <a:p>
            <a:r>
              <a:rPr lang="en-GB" sz="6600"/>
              <a:t>Self-awareness</a:t>
            </a:r>
          </a:p>
        </p:txBody>
      </p:sp>
    </p:spTree>
    <p:extLst>
      <p:ext uri="{BB962C8B-B14F-4D97-AF65-F5344CB8AC3E}">
        <p14:creationId xmlns:p14="http://schemas.microsoft.com/office/powerpoint/2010/main" val="1413412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45" y="433390"/>
            <a:ext cx="10515600" cy="1009652"/>
          </a:xfrm>
        </p:spPr>
        <p:txBody>
          <a:bodyPr>
            <a:normAutofit/>
          </a:bodyPr>
          <a:lstStyle/>
          <a:p>
            <a:r>
              <a:rPr lang="en-GB" sz="4400"/>
              <a:t>“Organisational good practice” </a:t>
            </a:r>
          </a:p>
        </p:txBody>
      </p:sp>
      <p:sp>
        <p:nvSpPr>
          <p:cNvPr id="4" name="Content Placeholder 3"/>
          <p:cNvSpPr>
            <a:spLocks noGrp="1"/>
          </p:cNvSpPr>
          <p:nvPr>
            <p:ph idx="13"/>
          </p:nvPr>
        </p:nvSpPr>
        <p:spPr>
          <a:xfrm>
            <a:off x="838201" y="1870075"/>
            <a:ext cx="9367684" cy="4351339"/>
          </a:xfrm>
        </p:spPr>
        <p:txBody>
          <a:bodyPr>
            <a:normAutofit lnSpcReduction="10000"/>
          </a:bodyPr>
          <a:lstStyle/>
          <a:p>
            <a:r>
              <a:rPr lang="en-GB" sz="2800" b="1"/>
              <a:t>Plan</a:t>
            </a:r>
            <a:r>
              <a:rPr lang="en-GB" sz="2800"/>
              <a:t>: Have a written plan that outlines how the business will treat bereaved customers with empathy and respect.</a:t>
            </a:r>
          </a:p>
          <a:p>
            <a:r>
              <a:rPr lang="en-GB" sz="2800" b="1"/>
              <a:t>People</a:t>
            </a:r>
            <a:r>
              <a:rPr lang="en-GB" sz="2800"/>
              <a:t>: Train staff and make sure everyone who comes into contact with bereaved people knows how to respond efficiently and with understanding.</a:t>
            </a:r>
          </a:p>
          <a:p>
            <a:r>
              <a:rPr lang="en-GB" sz="2800" b="1"/>
              <a:t>Process:</a:t>
            </a:r>
            <a:r>
              <a:rPr lang="en-GB" sz="2800"/>
              <a:t> Streamline processes and procedures to be simple and pragmatic. Avoid unnecessary steps and repetition.</a:t>
            </a:r>
          </a:p>
          <a:p>
            <a:r>
              <a:rPr lang="en-GB" sz="2800" b="1"/>
              <a:t>Paperwork:</a:t>
            </a:r>
            <a:r>
              <a:rPr lang="en-GB" sz="2800"/>
              <a:t> Ensure paperwork is easy to follow and only asks for information that is needed. Pass on details of where people can get practical and emotional support.</a:t>
            </a:r>
          </a:p>
          <a:p>
            <a:pPr marL="0" indent="0">
              <a:buNone/>
            </a:pPr>
            <a:endParaRPr lang="en-GB" sz="2800"/>
          </a:p>
        </p:txBody>
      </p:sp>
    </p:spTree>
    <p:extLst>
      <p:ext uri="{BB962C8B-B14F-4D97-AF65-F5344CB8AC3E}">
        <p14:creationId xmlns:p14="http://schemas.microsoft.com/office/powerpoint/2010/main" val="3588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idx="4294967295"/>
          </p:nvPr>
        </p:nvSpPr>
        <p:spPr>
          <a:xfrm>
            <a:off x="2663687" y="2766218"/>
            <a:ext cx="6679096" cy="1325563"/>
          </a:xfrm>
          <a:prstGeom prst="rect">
            <a:avLst/>
          </a:prstGeom>
        </p:spPr>
        <p:txBody>
          <a:bodyPr/>
          <a:lstStyle/>
          <a:p>
            <a:r>
              <a:rPr lang="en-GB" sz="6600">
                <a:solidFill>
                  <a:schemeClr val="bg1"/>
                </a:solidFill>
              </a:rPr>
              <a:t>Adopting the role</a:t>
            </a:r>
          </a:p>
        </p:txBody>
      </p:sp>
    </p:spTree>
    <p:extLst>
      <p:ext uri="{BB962C8B-B14F-4D97-AF65-F5344CB8AC3E}">
        <p14:creationId xmlns:p14="http://schemas.microsoft.com/office/powerpoint/2010/main" val="2569210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p:nvPr>
        </p:nvSpPr>
        <p:spPr>
          <a:xfrm>
            <a:off x="3373554" y="2647685"/>
            <a:ext cx="5791200" cy="1325563"/>
          </a:xfrm>
        </p:spPr>
        <p:txBody>
          <a:bodyPr/>
          <a:lstStyle/>
          <a:p>
            <a:r>
              <a:rPr lang="en-GB" sz="5401"/>
              <a:t>Congratulations</a:t>
            </a:r>
          </a:p>
        </p:txBody>
      </p:sp>
      <p:sp>
        <p:nvSpPr>
          <p:cNvPr id="3" name="Slide Number Placeholder 2">
            <a:extLst>
              <a:ext uri="{FF2B5EF4-FFF2-40B4-BE49-F238E27FC236}">
                <a16:creationId xmlns:a16="http://schemas.microsoft.com/office/drawing/2014/main" id="{E06BA0A0-685F-1D29-905A-D8FF1A8EB2A8}"/>
              </a:ext>
            </a:extLst>
          </p:cNvPr>
          <p:cNvSpPr>
            <a:spLocks noGrp="1"/>
          </p:cNvSpPr>
          <p:nvPr>
            <p:ph type="sldNum" sz="quarter" idx="4294967295"/>
          </p:nvPr>
        </p:nvSpPr>
        <p:spPr>
          <a:xfrm>
            <a:off x="0" y="1"/>
            <a:ext cx="0" cy="0"/>
          </a:xfrm>
        </p:spPr>
        <p:txBody>
          <a:bodyPr/>
          <a:lstStyle/>
          <a:p>
            <a:pPr defTabSz="914411">
              <a:defRPr/>
            </a:pPr>
            <a:endParaRPr lang="en-GB" sz="1801">
              <a:solidFill>
                <a:prstClr val="black"/>
              </a:solidFill>
              <a:latin typeface="Calibri" panose="020F0502020204030204"/>
            </a:endParaRPr>
          </a:p>
        </p:txBody>
      </p:sp>
    </p:spTree>
    <p:extLst>
      <p:ext uri="{BB962C8B-B14F-4D97-AF65-F5344CB8AC3E}">
        <p14:creationId xmlns:p14="http://schemas.microsoft.com/office/powerpoint/2010/main" val="889049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3DDAC2-6B9A-CD81-8474-BE1776D448F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600" kern="1200">
                <a:solidFill>
                  <a:srgbClr val="FFFFFF"/>
                </a:solidFill>
                <a:latin typeface="+mj-lt"/>
                <a:ea typeface="+mj-ea"/>
                <a:cs typeface="+mj-cs"/>
              </a:rPr>
              <a:t>Where are you now?</a:t>
            </a:r>
          </a:p>
        </p:txBody>
      </p:sp>
      <p:pic>
        <p:nvPicPr>
          <p:cNvPr id="5" name="Picture 4" descr="A drawing of people on a tree&#10;&#10;Description automatically generated">
            <a:extLst>
              <a:ext uri="{FF2B5EF4-FFF2-40B4-BE49-F238E27FC236}">
                <a16:creationId xmlns:a16="http://schemas.microsoft.com/office/drawing/2014/main" id="{DFA7ED6D-E08C-8CB8-3C91-EC193B5B8E26}"/>
              </a:ext>
            </a:extLst>
          </p:cNvPr>
          <p:cNvPicPr>
            <a:picLocks noChangeAspect="1"/>
          </p:cNvPicPr>
          <p:nvPr/>
        </p:nvPicPr>
        <p:blipFill rotWithShape="1">
          <a:blip r:embed="rId3"/>
          <a:srcRect t="5607" r="-2" b="5605"/>
          <a:stretch/>
        </p:blipFill>
        <p:spPr>
          <a:xfrm>
            <a:off x="3853080" y="-68496"/>
            <a:ext cx="8342704" cy="6862816"/>
          </a:xfrm>
          <a:prstGeom prst="rect">
            <a:avLst/>
          </a:prstGeom>
        </p:spPr>
      </p:pic>
    </p:spTree>
    <p:extLst>
      <p:ext uri="{BB962C8B-B14F-4D97-AF65-F5344CB8AC3E}">
        <p14:creationId xmlns:p14="http://schemas.microsoft.com/office/powerpoint/2010/main" val="30341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1" rIns="91440" bIns="45721" rtlCol="0" anchor="ctr">
            <a:normAutofit/>
          </a:bodyPr>
          <a:lstStyle/>
          <a:p>
            <a:pPr algn="l"/>
            <a:r>
              <a:rPr lang="en-GB"/>
              <a:t>Ways to work with us</a:t>
            </a:r>
          </a:p>
        </p:txBody>
      </p:sp>
      <p:sp>
        <p:nvSpPr>
          <p:cNvPr id="4" name="Content Placeholder 3"/>
          <p:cNvSpPr>
            <a:spLocks noGrp="1"/>
          </p:cNvSpPr>
          <p:nvPr>
            <p:ph idx="1"/>
          </p:nvPr>
        </p:nvSpPr>
        <p:spPr>
          <a:xfrm>
            <a:off x="430368" y="1459197"/>
            <a:ext cx="9380622" cy="4130897"/>
          </a:xfrm>
        </p:spPr>
        <p:txBody>
          <a:bodyPr vert="horz" lIns="91440" tIns="45720" rIns="91440" bIns="45720" rtlCol="0" anchor="t">
            <a:normAutofit/>
          </a:bodyPr>
          <a:lstStyle/>
          <a:p>
            <a:pPr marL="213995" indent="-213995">
              <a:lnSpc>
                <a:spcPct val="120000"/>
              </a:lnSpc>
              <a:spcBef>
                <a:spcPct val="20000"/>
              </a:spcBef>
            </a:pPr>
            <a:r>
              <a:rPr lang="en-GB" sz="2500" b="1"/>
              <a:t>Fundraising</a:t>
            </a:r>
            <a:r>
              <a:rPr lang="en-GB" sz="2500"/>
              <a:t> – from a cake sale to running the marathon</a:t>
            </a:r>
            <a:endParaRPr lang="en-US" sz="2500">
              <a:cs typeface="Calibri"/>
            </a:endParaRPr>
          </a:p>
          <a:p>
            <a:pPr marL="213995" indent="-213995">
              <a:lnSpc>
                <a:spcPct val="120000"/>
              </a:lnSpc>
              <a:spcBef>
                <a:spcPct val="20000"/>
              </a:spcBef>
            </a:pPr>
            <a:r>
              <a:rPr lang="en-GB" sz="2500" b="1"/>
              <a:t>Training </a:t>
            </a:r>
            <a:r>
              <a:rPr lang="en-GB" sz="2500"/>
              <a:t>– providing organisations with the skills and knowhow to improve how they deal with bereaved people  </a:t>
            </a:r>
            <a:endParaRPr lang="en-GB" sz="2500">
              <a:cs typeface="Calibri"/>
            </a:endParaRPr>
          </a:p>
          <a:p>
            <a:pPr marL="213995" indent="-213995">
              <a:lnSpc>
                <a:spcPct val="120000"/>
              </a:lnSpc>
              <a:spcBef>
                <a:spcPct val="20000"/>
              </a:spcBef>
            </a:pPr>
            <a:r>
              <a:rPr lang="en-GB" sz="2500" b="1"/>
              <a:t>Corporate partnerships </a:t>
            </a:r>
            <a:r>
              <a:rPr lang="en-GB" sz="2500"/>
              <a:t>and Charity of the Year</a:t>
            </a:r>
            <a:endParaRPr lang="en-GB" sz="2500">
              <a:cs typeface="Calibri"/>
            </a:endParaRPr>
          </a:p>
          <a:p>
            <a:pPr marL="213995" indent="-213995">
              <a:lnSpc>
                <a:spcPct val="120000"/>
              </a:lnSpc>
              <a:spcBef>
                <a:spcPct val="20000"/>
              </a:spcBef>
            </a:pPr>
            <a:r>
              <a:rPr lang="en-GB" sz="2500" b="1"/>
              <a:t>Campaigning</a:t>
            </a:r>
            <a:r>
              <a:rPr lang="en-GB" sz="2500"/>
              <a:t> – help us make the voice of bereaved people heard by businesses and policy makers</a:t>
            </a:r>
            <a:endParaRPr lang="en-GB" sz="2500">
              <a:cs typeface="Calibri"/>
            </a:endParaRPr>
          </a:p>
          <a:p>
            <a:pPr marL="213995" indent="-213995">
              <a:lnSpc>
                <a:spcPct val="120000"/>
              </a:lnSpc>
              <a:spcBef>
                <a:spcPct val="20000"/>
              </a:spcBef>
            </a:pPr>
            <a:r>
              <a:rPr lang="en-GB" sz="2500" b="1"/>
              <a:t>Volunteering</a:t>
            </a:r>
            <a:r>
              <a:rPr lang="en-GB" sz="2500"/>
              <a:t> – we couldn’t support anyone without our fantastic team of volunteers.  </a:t>
            </a:r>
            <a:endParaRPr lang="en-GB" sz="2500">
              <a:cs typeface="Calibri"/>
            </a:endParaRPr>
          </a:p>
        </p:txBody>
      </p:sp>
    </p:spTree>
    <p:extLst>
      <p:ext uri="{BB962C8B-B14F-4D97-AF65-F5344CB8AC3E}">
        <p14:creationId xmlns:p14="http://schemas.microsoft.com/office/powerpoint/2010/main" val="81426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64093" y="1585003"/>
            <a:ext cx="8263813" cy="1655762"/>
          </a:xfrm>
        </p:spPr>
        <p:txBody>
          <a:bodyPr/>
          <a:lstStyle/>
          <a:p>
            <a:pPr lvl="1"/>
            <a:r>
              <a:rPr lang="en-GB" sz="6000" b="1">
                <a:solidFill>
                  <a:schemeClr val="bg1"/>
                </a:solidFill>
                <a:latin typeface="Calibri" panose="020F0502020204030204" pitchFamily="34" charset="0"/>
              </a:rPr>
              <a:t>Thank you.</a:t>
            </a:r>
          </a:p>
          <a:p>
            <a:pPr lvl="1" fontAlgn="base">
              <a:spcBef>
                <a:spcPct val="0"/>
              </a:spcBef>
              <a:spcAft>
                <a:spcPct val="0"/>
              </a:spcAft>
            </a:pPr>
            <a:r>
              <a:rPr lang="en-GB" altLang="en-US" sz="4000">
                <a:solidFill>
                  <a:schemeClr val="bg1"/>
                </a:solidFill>
                <a:cs typeface="Arial" panose="020B0604020202020204" pitchFamily="34" charset="0"/>
              </a:rPr>
              <a:t>fundraising@cruse.org.uk</a:t>
            </a:r>
          </a:p>
          <a:p>
            <a:pPr lvl="1" fontAlgn="base">
              <a:spcBef>
                <a:spcPct val="0"/>
              </a:spcBef>
              <a:spcAft>
                <a:spcPct val="0"/>
              </a:spcAft>
            </a:pPr>
            <a:r>
              <a:rPr lang="en-GB" altLang="en-US" sz="4000">
                <a:solidFill>
                  <a:schemeClr val="bg1"/>
                </a:solidFill>
                <a:cs typeface="Arial" panose="020B0604020202020204" pitchFamily="34" charset="0"/>
              </a:rPr>
              <a:t>training@cruse.org.uk</a:t>
            </a:r>
          </a:p>
          <a:p>
            <a:pPr lvl="1" fontAlgn="base">
              <a:spcBef>
                <a:spcPct val="0"/>
              </a:spcBef>
              <a:spcAft>
                <a:spcPct val="0"/>
              </a:spcAft>
            </a:pPr>
            <a:r>
              <a:rPr lang="en-GB" altLang="en-US" sz="4000">
                <a:solidFill>
                  <a:schemeClr val="bg1"/>
                </a:solidFill>
                <a:cs typeface="Arial" panose="020B0604020202020204" pitchFamily="34" charset="0"/>
              </a:rPr>
              <a:t>www.cruse.org.uk/get-involved</a:t>
            </a:r>
          </a:p>
          <a:p>
            <a:pPr lvl="1" fontAlgn="base">
              <a:spcBef>
                <a:spcPct val="0"/>
              </a:spcBef>
              <a:spcAft>
                <a:spcPct val="0"/>
              </a:spcAft>
            </a:pPr>
            <a:endParaRPr lang="en-GB" altLang="en-US" sz="4000">
              <a:solidFill>
                <a:schemeClr val="bg1"/>
              </a:solidFill>
              <a:cs typeface="Arial" panose="020B0604020202020204" pitchFamily="34" charset="0"/>
            </a:endParaRPr>
          </a:p>
          <a:p>
            <a:pPr lvl="1" fontAlgn="base">
              <a:spcBef>
                <a:spcPct val="0"/>
              </a:spcBef>
              <a:spcAft>
                <a:spcPct val="0"/>
              </a:spcAft>
            </a:pPr>
            <a:r>
              <a:rPr lang="en-GB" altLang="en-US" sz="4000" b="1">
                <a:solidFill>
                  <a:schemeClr val="bg1"/>
                </a:solidFill>
                <a:cs typeface="Arial" panose="020B0604020202020204" pitchFamily="34" charset="0"/>
              </a:rPr>
              <a:t>www.cruse.org.uk/donate</a:t>
            </a:r>
          </a:p>
          <a:p>
            <a:endParaRPr lang="en-GB" b="1"/>
          </a:p>
        </p:txBody>
      </p:sp>
    </p:spTree>
    <p:extLst>
      <p:ext uri="{BB962C8B-B14F-4D97-AF65-F5344CB8AC3E}">
        <p14:creationId xmlns:p14="http://schemas.microsoft.com/office/powerpoint/2010/main" val="339936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on a beach&#10;&#10;Description automatically generated">
            <a:extLst>
              <a:ext uri="{FF2B5EF4-FFF2-40B4-BE49-F238E27FC236}">
                <a16:creationId xmlns:a16="http://schemas.microsoft.com/office/drawing/2014/main" id="{3D0964DE-C43F-CE77-EFFE-8FF7F1C3ED52}"/>
              </a:ext>
            </a:extLst>
          </p:cNvPr>
          <p:cNvPicPr>
            <a:picLocks noGrp="1" noChangeAspect="1"/>
          </p:cNvPicPr>
          <p:nvPr>
            <p:ph sz="half" idx="1"/>
          </p:nvPr>
        </p:nvPicPr>
        <p:blipFill>
          <a:blip r:embed="rId3"/>
          <a:stretch>
            <a:fillRect/>
          </a:stretch>
        </p:blipFill>
        <p:spPr>
          <a:xfrm>
            <a:off x="0" y="-145772"/>
            <a:ext cx="12192000" cy="7619999"/>
          </a:xfrm>
        </p:spPr>
      </p:pic>
    </p:spTree>
    <p:extLst>
      <p:ext uri="{BB962C8B-B14F-4D97-AF65-F5344CB8AC3E}">
        <p14:creationId xmlns:p14="http://schemas.microsoft.com/office/powerpoint/2010/main" val="426013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94F6-1F2B-EE40-2E07-6D564491B519}"/>
              </a:ext>
            </a:extLst>
          </p:cNvPr>
          <p:cNvSpPr>
            <a:spLocks noGrp="1"/>
          </p:cNvSpPr>
          <p:nvPr>
            <p:ph type="title" idx="4294967295"/>
          </p:nvPr>
        </p:nvSpPr>
        <p:spPr>
          <a:xfrm>
            <a:off x="2756452" y="2489772"/>
            <a:ext cx="6679096" cy="1325563"/>
          </a:xfrm>
          <a:prstGeom prst="rect">
            <a:avLst/>
          </a:prstGeom>
        </p:spPr>
        <p:txBody>
          <a:bodyPr/>
          <a:lstStyle/>
          <a:p>
            <a:r>
              <a:rPr lang="en-GB" sz="6600">
                <a:solidFill>
                  <a:schemeClr val="bg1"/>
                </a:solidFill>
              </a:rPr>
              <a:t>Exercise – Your own mortality</a:t>
            </a:r>
          </a:p>
        </p:txBody>
      </p:sp>
    </p:spTree>
    <p:extLst>
      <p:ext uri="{BB962C8B-B14F-4D97-AF65-F5344CB8AC3E}">
        <p14:creationId xmlns:p14="http://schemas.microsoft.com/office/powerpoint/2010/main" val="226363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7702DE5-F139-E0AE-A424-8C485E140062}"/>
              </a:ext>
            </a:extLst>
          </p:cNvPr>
          <p:cNvSpPr>
            <a:spLocks noGrp="1"/>
          </p:cNvSpPr>
          <p:nvPr>
            <p:ph type="title"/>
          </p:nvPr>
        </p:nvSpPr>
        <p:spPr>
          <a:xfrm>
            <a:off x="640080" y="325369"/>
            <a:ext cx="4368602" cy="1956841"/>
          </a:xfrm>
        </p:spPr>
        <p:txBody>
          <a:bodyPr vert="horz" lIns="91440" tIns="45720" rIns="91440" bIns="45720" rtlCol="0" anchor="b">
            <a:normAutofit/>
          </a:bodyPr>
          <a:lstStyle/>
          <a:p>
            <a:pPr defTabSz="914400"/>
            <a:r>
              <a:rPr lang="en-US" sz="3400">
                <a:solidFill>
                  <a:schemeClr val="tx1"/>
                </a:solidFill>
                <a:latin typeface="+mj-lt"/>
              </a:rPr>
              <a:t>What types of reflections arise when talking about dead, death and dying?</a:t>
            </a:r>
          </a:p>
        </p:txBody>
      </p:sp>
      <p:sp>
        <p:nvSpPr>
          <p:cNvPr id="9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7AF3B08-9A6F-78D3-A71D-4264CC4D540D}"/>
              </a:ext>
            </a:extLst>
          </p:cNvPr>
          <p:cNvSpPr>
            <a:spLocks noGrp="1"/>
          </p:cNvSpPr>
          <p:nvPr>
            <p:ph sz="half" idx="1"/>
          </p:nvPr>
        </p:nvSpPr>
        <p:spPr>
          <a:xfrm>
            <a:off x="640080" y="2872899"/>
            <a:ext cx="4243589" cy="3320668"/>
          </a:xfrm>
        </p:spPr>
        <p:txBody>
          <a:bodyPr vert="horz" lIns="91440" tIns="45720" rIns="91440" bIns="45720" rtlCol="0" anchor="t">
            <a:normAutofit/>
          </a:bodyPr>
          <a:lstStyle/>
          <a:p>
            <a:pPr marL="0" indent="0" defTabSz="914400">
              <a:buNone/>
            </a:pPr>
            <a:r>
              <a:rPr lang="en-US" sz="2200" b="1" i="1">
                <a:solidFill>
                  <a:schemeClr val="tx1"/>
                </a:solidFill>
              </a:rPr>
              <a:t>Am I ready?</a:t>
            </a:r>
            <a:endParaRPr lang="en-US" sz="2200">
              <a:solidFill>
                <a:schemeClr val="tx1"/>
              </a:solidFill>
              <a:cs typeface="Calibri" panose="020F0502020204030204"/>
            </a:endParaRPr>
          </a:p>
          <a:p>
            <a:pPr marL="228600" indent="-228600" defTabSz="914400"/>
            <a:r>
              <a:rPr lang="en-US" sz="2200">
                <a:solidFill>
                  <a:schemeClr val="tx1"/>
                </a:solidFill>
              </a:rPr>
              <a:t>Policies </a:t>
            </a:r>
            <a:endParaRPr lang="en-US" sz="2200">
              <a:solidFill>
                <a:schemeClr val="tx1"/>
              </a:solidFill>
              <a:cs typeface="Calibri"/>
            </a:endParaRPr>
          </a:p>
          <a:p>
            <a:pPr marL="228600" indent="-228600" defTabSz="914400"/>
            <a:r>
              <a:rPr lang="en-US" sz="2200">
                <a:solidFill>
                  <a:schemeClr val="tx1"/>
                </a:solidFill>
              </a:rPr>
              <a:t>Life assurance</a:t>
            </a:r>
            <a:endParaRPr lang="en-US" sz="2200">
              <a:solidFill>
                <a:schemeClr val="tx1"/>
              </a:solidFill>
              <a:cs typeface="Calibri"/>
            </a:endParaRPr>
          </a:p>
          <a:p>
            <a:pPr marL="228600" indent="-228600" defTabSz="914400"/>
            <a:r>
              <a:rPr lang="en-US" sz="2200">
                <a:solidFill>
                  <a:schemeClr val="tx1"/>
                </a:solidFill>
              </a:rPr>
              <a:t>Will</a:t>
            </a:r>
            <a:endParaRPr lang="en-US" sz="2200">
              <a:solidFill>
                <a:schemeClr val="tx1"/>
              </a:solidFill>
              <a:cs typeface="Calibri"/>
            </a:endParaRPr>
          </a:p>
          <a:p>
            <a:pPr marL="228600" indent="-228600" defTabSz="914400"/>
            <a:r>
              <a:rPr lang="en-US" sz="2200">
                <a:solidFill>
                  <a:schemeClr val="tx1"/>
                </a:solidFill>
              </a:rPr>
              <a:t>Funeral arrangement</a:t>
            </a:r>
            <a:endParaRPr lang="en-US" sz="2200">
              <a:solidFill>
                <a:schemeClr val="tx1"/>
              </a:solidFill>
              <a:cs typeface="Calibri"/>
            </a:endParaRPr>
          </a:p>
          <a:p>
            <a:pPr marL="228600" indent="-228600" defTabSz="914400"/>
            <a:r>
              <a:rPr lang="en-US" sz="2200">
                <a:solidFill>
                  <a:schemeClr val="tx1"/>
                </a:solidFill>
              </a:rPr>
              <a:t>Looking after your pets</a:t>
            </a:r>
            <a:endParaRPr lang="en-US" sz="2200">
              <a:solidFill>
                <a:schemeClr val="tx1"/>
              </a:solidFill>
              <a:cs typeface="Calibri"/>
            </a:endParaRPr>
          </a:p>
          <a:p>
            <a:pPr marL="228600" indent="-228600" defTabSz="914400"/>
            <a:r>
              <a:rPr lang="en-US" sz="2200">
                <a:solidFill>
                  <a:schemeClr val="tx1"/>
                </a:solidFill>
              </a:rPr>
              <a:t>Legacy monuments</a:t>
            </a:r>
            <a:endParaRPr lang="en-US" sz="2200">
              <a:solidFill>
                <a:schemeClr val="tx1"/>
              </a:solidFill>
              <a:cs typeface="Calibri"/>
            </a:endParaRPr>
          </a:p>
          <a:p>
            <a:pPr marL="457200" lvl="1" indent="-228600" defTabSz="914400"/>
            <a:endParaRPr lang="en-US" sz="2200">
              <a:solidFill>
                <a:schemeClr val="tx1"/>
              </a:solidFill>
            </a:endParaRPr>
          </a:p>
          <a:p>
            <a:pPr marL="228600" indent="-228600" defTabSz="914400"/>
            <a:endParaRPr lang="en-US" sz="2200">
              <a:solidFill>
                <a:schemeClr val="tx1"/>
              </a:solidFill>
            </a:endParaRPr>
          </a:p>
        </p:txBody>
      </p:sp>
      <p:pic>
        <p:nvPicPr>
          <p:cNvPr id="6" name="Picture 5">
            <a:extLst>
              <a:ext uri="{FF2B5EF4-FFF2-40B4-BE49-F238E27FC236}">
                <a16:creationId xmlns:a16="http://schemas.microsoft.com/office/drawing/2014/main" id="{6FD3130D-DE7E-9624-6980-CBD8EBF8630B}"/>
              </a:ext>
            </a:extLst>
          </p:cNvPr>
          <p:cNvPicPr>
            <a:picLocks noChangeAspect="1"/>
          </p:cNvPicPr>
          <p:nvPr/>
        </p:nvPicPr>
        <p:blipFill rotWithShape="1">
          <a:blip r:embed="rId3"/>
          <a:srcRect l="11034" r="10333"/>
          <a:stretch/>
        </p:blipFill>
        <p:spPr>
          <a:xfrm>
            <a:off x="5341009" y="29317"/>
            <a:ext cx="6849468" cy="682868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680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F3288F-2BAD-B06D-28E4-32018A250B56}"/>
              </a:ext>
            </a:extLst>
          </p:cNvPr>
          <p:cNvSpPr>
            <a:spLocks noGrp="1"/>
          </p:cNvSpPr>
          <p:nvPr>
            <p:ph type="title"/>
          </p:nvPr>
        </p:nvSpPr>
        <p:spPr>
          <a:xfrm>
            <a:off x="2800921" y="2856112"/>
            <a:ext cx="6028754" cy="1145780"/>
          </a:xfrm>
        </p:spPr>
        <p:txBody>
          <a:bodyPr/>
          <a:lstStyle/>
          <a:p>
            <a:pPr algn="l"/>
            <a:r>
              <a:rPr lang="en-GB" sz="4400"/>
              <a:t>Signposting &amp; Support</a:t>
            </a:r>
            <a:br>
              <a:rPr lang="en-GB" sz="4400"/>
            </a:br>
            <a:endParaRPr lang="en-GB" sz="4400"/>
          </a:p>
        </p:txBody>
      </p:sp>
      <p:pic>
        <p:nvPicPr>
          <p:cNvPr id="2" name="Picture 1">
            <a:extLst>
              <a:ext uri="{FF2B5EF4-FFF2-40B4-BE49-F238E27FC236}">
                <a16:creationId xmlns:a16="http://schemas.microsoft.com/office/drawing/2014/main" id="{E4CD1EAE-E5A8-1EFE-3ED0-220B185F37D7}"/>
              </a:ext>
            </a:extLst>
          </p:cNvPr>
          <p:cNvPicPr>
            <a:picLocks noChangeAspect="1"/>
          </p:cNvPicPr>
          <p:nvPr/>
        </p:nvPicPr>
        <p:blipFill>
          <a:blip r:embed="rId3"/>
          <a:stretch>
            <a:fillRect/>
          </a:stretch>
        </p:blipFill>
        <p:spPr>
          <a:xfrm>
            <a:off x="9877192" y="4394932"/>
            <a:ext cx="2063020" cy="2063020"/>
          </a:xfrm>
          <a:prstGeom prst="rect">
            <a:avLst/>
          </a:prstGeom>
        </p:spPr>
      </p:pic>
    </p:spTree>
    <p:extLst>
      <p:ext uri="{BB962C8B-B14F-4D97-AF65-F5344CB8AC3E}">
        <p14:creationId xmlns:p14="http://schemas.microsoft.com/office/powerpoint/2010/main" val="42378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4F7FC5B-A4C8-D8DA-4258-DE895A5FBB9F}"/>
              </a:ext>
            </a:extLst>
          </p:cNvPr>
          <p:cNvSpPr txBox="1">
            <a:spLocks/>
          </p:cNvSpPr>
          <p:nvPr/>
        </p:nvSpPr>
        <p:spPr>
          <a:xfrm>
            <a:off x="1482682" y="4155141"/>
            <a:ext cx="8397689" cy="2702859"/>
          </a:xfrm>
          <a:prstGeom prst="rect">
            <a:avLst/>
          </a:prstGeom>
        </p:spPr>
        <p:txBody>
          <a:bodyPr vert="horz" lIns="91440" tIns="45721" rIns="91440" bIns="45721" rtlCol="0" anchor="b">
            <a:normAutofit/>
          </a:bodyPr>
          <a:lstStyle>
            <a:lvl1pPr algn="ctr" defTabSz="914400" rtl="0" eaLnBrk="1" latinLnBrk="0" hangingPunct="1">
              <a:lnSpc>
                <a:spcPct val="90000"/>
              </a:lnSpc>
              <a:spcBef>
                <a:spcPct val="0"/>
              </a:spcBef>
              <a:buNone/>
              <a:defRPr sz="6000" b="1" kern="1200">
                <a:solidFill>
                  <a:srgbClr val="4D2D78"/>
                </a:solidFill>
                <a:latin typeface="+mn-lt"/>
                <a:ea typeface="+mj-ea"/>
                <a:cs typeface="+mj-cs"/>
              </a:defRPr>
            </a:lvl1pPr>
          </a:lstStyle>
          <a:p>
            <a:pPr defTabSz="914411">
              <a:defRPr/>
            </a:pPr>
            <a:r>
              <a:rPr lang="en-GB">
                <a:latin typeface="Calibri" panose="020F0502020204030204"/>
              </a:rPr>
              <a:t>Cruse.org.uk</a:t>
            </a:r>
          </a:p>
          <a:p>
            <a:pPr defTabSz="914411">
              <a:defRPr/>
            </a:pPr>
            <a:r>
              <a:rPr lang="en-GB">
                <a:latin typeface="Calibri" panose="020F0502020204030204"/>
              </a:rPr>
              <a:t>0808 808 1677</a:t>
            </a:r>
          </a:p>
          <a:p>
            <a:pPr algn="l" defTabSz="914411">
              <a:defRPr/>
            </a:pPr>
            <a:endParaRPr lang="en-GB">
              <a:latin typeface="Calibri" panose="020F0502020204030204"/>
            </a:endParaRPr>
          </a:p>
        </p:txBody>
      </p:sp>
      <p:pic>
        <p:nvPicPr>
          <p:cNvPr id="4" name="Picture 3">
            <a:extLst>
              <a:ext uri="{FF2B5EF4-FFF2-40B4-BE49-F238E27FC236}">
                <a16:creationId xmlns:a16="http://schemas.microsoft.com/office/drawing/2014/main" id="{66532B91-1DCE-8CD1-E561-8582D08FEDED}"/>
              </a:ext>
            </a:extLst>
          </p:cNvPr>
          <p:cNvPicPr>
            <a:picLocks noChangeAspect="1"/>
          </p:cNvPicPr>
          <p:nvPr/>
        </p:nvPicPr>
        <p:blipFill>
          <a:blip r:embed="rId3"/>
          <a:stretch>
            <a:fillRect/>
          </a:stretch>
        </p:blipFill>
        <p:spPr>
          <a:xfrm>
            <a:off x="373435" y="597249"/>
            <a:ext cx="11445129" cy="3557892"/>
          </a:xfrm>
          <a:prstGeom prst="rect">
            <a:avLst/>
          </a:prstGeom>
        </p:spPr>
      </p:pic>
    </p:spTree>
    <p:extLst>
      <p:ext uri="{BB962C8B-B14F-4D97-AF65-F5344CB8AC3E}">
        <p14:creationId xmlns:p14="http://schemas.microsoft.com/office/powerpoint/2010/main" val="449420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3.2|1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Quote slide pur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6_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Heading slide pur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Quote slide pur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ote slide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43F7947773144B959BD61D465BB04E" ma:contentTypeVersion="6" ma:contentTypeDescription="Create a new document." ma:contentTypeScope="" ma:versionID="0dd81bff36598764e0831cb3b7521a14">
  <xsd:schema xmlns:xsd="http://www.w3.org/2001/XMLSchema" xmlns:xs="http://www.w3.org/2001/XMLSchema" xmlns:p="http://schemas.microsoft.com/office/2006/metadata/properties" xmlns:ns2="6e01f1a9-b5c1-404e-887c-1f568eda647a" xmlns:ns3="0cb77237-e63d-4291-8609-55ec13ca3f66" targetNamespace="http://schemas.microsoft.com/office/2006/metadata/properties" ma:root="true" ma:fieldsID="1a62fc10b62ecbd1a754e4c8ca05ad91" ns2:_="" ns3:_="">
    <xsd:import namespace="6e01f1a9-b5c1-404e-887c-1f568eda647a"/>
    <xsd:import namespace="0cb77237-e63d-4291-8609-55ec13ca3f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1f1a9-b5c1-404e-887c-1f568eda6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b77237-e63d-4291-8609-55ec13ca3f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3ACF2A-19DC-4947-8A0F-2304B0E40143}">
  <ds:schemaRefs>
    <ds:schemaRef ds:uri="http://schemas.microsoft.com/sharepoint/v3/contenttype/forms"/>
  </ds:schemaRefs>
</ds:datastoreItem>
</file>

<file path=customXml/itemProps2.xml><?xml version="1.0" encoding="utf-8"?>
<ds:datastoreItem xmlns:ds="http://schemas.openxmlformats.org/officeDocument/2006/customXml" ds:itemID="{68F3C2D3-F85D-4E42-A8B0-137ABDBE7C14}">
  <ds:schemaRefs>
    <ds:schemaRef ds:uri="0cb77237-e63d-4291-8609-55ec13ca3f66"/>
    <ds:schemaRef ds:uri="6e01f1a9-b5c1-404e-887c-1f568eda64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441751-4286-45D5-A0E1-4BCA4D3A2513}">
  <ds:schemaRefs>
    <ds:schemaRef ds:uri="http://schemas.microsoft.com/office/2006/documentManagement/types"/>
    <ds:schemaRef ds:uri="http://schemas.microsoft.com/office/2006/metadata/properties"/>
    <ds:schemaRef ds:uri="0cb77237-e63d-4291-8609-55ec13ca3f66"/>
    <ds:schemaRef ds:uri="http://purl.org/dc/terms/"/>
    <ds:schemaRef ds:uri="http://schemas.openxmlformats.org/package/2006/metadata/core-properties"/>
    <ds:schemaRef ds:uri="http://purl.org/dc/dcmitype/"/>
    <ds:schemaRef ds:uri="http://schemas.microsoft.com/office/infopath/2007/PartnerControls"/>
    <ds:schemaRef ds:uri="6e01f1a9-b5c1-404e-887c-1f568eda647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TotalTime>
  <Words>6971</Words>
  <Application>Microsoft Office PowerPoint</Application>
  <PresentationFormat>Widescreen</PresentationFormat>
  <Paragraphs>711</Paragraphs>
  <Slides>45</Slides>
  <Notes>43</Notes>
  <HiddenSlides>0</HiddenSlides>
  <MMClips>4</MMClips>
  <ScaleCrop>false</ScaleCrop>
  <HeadingPairs>
    <vt:vector size="6" baseType="variant">
      <vt:variant>
        <vt:lpstr>Fonts Used</vt:lpstr>
      </vt:variant>
      <vt:variant>
        <vt:i4>9</vt:i4>
      </vt:variant>
      <vt:variant>
        <vt:lpstr>Theme</vt:lpstr>
      </vt:variant>
      <vt:variant>
        <vt:i4>19</vt:i4>
      </vt:variant>
      <vt:variant>
        <vt:lpstr>Slide Titles</vt:lpstr>
      </vt:variant>
      <vt:variant>
        <vt:i4>45</vt:i4>
      </vt:variant>
    </vt:vector>
  </HeadingPairs>
  <TitlesOfParts>
    <vt:vector size="73" baseType="lpstr">
      <vt:lpstr>Arial</vt:lpstr>
      <vt:lpstr>Calibri</vt:lpstr>
      <vt:lpstr>Calibri Light</vt:lpstr>
      <vt:lpstr>Calibri,Bold</vt:lpstr>
      <vt:lpstr>Calibri,Italic</vt:lpstr>
      <vt:lpstr>Frutiger W01</vt:lpstr>
      <vt:lpstr>Symbol</vt:lpstr>
      <vt:lpstr>Times New Roman</vt:lpstr>
      <vt:lpstr>Times-Bold</vt:lpstr>
      <vt:lpstr>Office Theme</vt:lpstr>
      <vt:lpstr>2_Office Theme</vt:lpstr>
      <vt:lpstr>Intro slide</vt:lpstr>
      <vt:lpstr>Main body slide</vt:lpstr>
      <vt:lpstr>Custom Design</vt:lpstr>
      <vt:lpstr>1_Main body slide</vt:lpstr>
      <vt:lpstr>Heading slide purple</vt:lpstr>
      <vt:lpstr>Quote slide purple</vt:lpstr>
      <vt:lpstr>Quote slide blue</vt:lpstr>
      <vt:lpstr>End slide</vt:lpstr>
      <vt:lpstr>2_Main body slide</vt:lpstr>
      <vt:lpstr>1_End slide</vt:lpstr>
      <vt:lpstr>3_Main body slide</vt:lpstr>
      <vt:lpstr>4_Main body slide</vt:lpstr>
      <vt:lpstr>5_Main body slide</vt:lpstr>
      <vt:lpstr>1_Quote slide purple</vt:lpstr>
      <vt:lpstr>1_Intro slide</vt:lpstr>
      <vt:lpstr>6_Main body slide</vt:lpstr>
      <vt:lpstr>2_Intro slide</vt:lpstr>
      <vt:lpstr>PowerPoint Presentation</vt:lpstr>
      <vt:lpstr>Module Three Difficult subjects, Signposting and Support.</vt:lpstr>
      <vt:lpstr>Aims &amp; Learning Outcomes</vt:lpstr>
      <vt:lpstr>Self-awareness</vt:lpstr>
      <vt:lpstr>PowerPoint Presentation</vt:lpstr>
      <vt:lpstr>Exercise – Your own mortality</vt:lpstr>
      <vt:lpstr>What types of reflections arise when talking about dead, death and dying?</vt:lpstr>
      <vt:lpstr>Signposting &amp; Support </vt:lpstr>
      <vt:lpstr>PowerPoint Presentation</vt:lpstr>
      <vt:lpstr>Specialist sites</vt:lpstr>
      <vt:lpstr>Trauma</vt:lpstr>
      <vt:lpstr>Trauma</vt:lpstr>
      <vt:lpstr>The impact of sudden and traumatic death</vt:lpstr>
      <vt:lpstr>Secondary trauma</vt:lpstr>
      <vt:lpstr>We all have a window of tolerance</vt:lpstr>
      <vt:lpstr>The biology of trauma</vt:lpstr>
      <vt:lpstr>Trauma and Recovery Model by Judith Herman</vt:lpstr>
      <vt:lpstr>In Practice</vt:lpstr>
      <vt:lpstr> Help Understanding Grief by Suicide</vt:lpstr>
      <vt:lpstr>The Elephant in the Room by Terry Kettering </vt:lpstr>
      <vt:lpstr>PowerPoint Presentation</vt:lpstr>
      <vt:lpstr>PowerPoint Presentation</vt:lpstr>
      <vt:lpstr>PowerPoint Presentation</vt:lpstr>
      <vt:lpstr>Age distribution of participants</vt:lpstr>
      <vt:lpstr>What was the relationship – the six largest groups</vt:lpstr>
      <vt:lpstr>Impact experienced following death by suicide</vt:lpstr>
      <vt:lpstr>How did that impact manifest – top four</vt:lpstr>
      <vt:lpstr>Suicidal behaviour reported by respondents</vt:lpstr>
      <vt:lpstr>Support Services, used or not – top three</vt:lpstr>
      <vt:lpstr>What type of support – top three</vt:lpstr>
      <vt:lpstr>The common perceptions on motivation</vt:lpstr>
      <vt:lpstr>PowerPoint Presentation</vt:lpstr>
      <vt:lpstr>Immediacy of Risk</vt:lpstr>
      <vt:lpstr>PowerPoint Presentation</vt:lpstr>
      <vt:lpstr>PowerPoint Presentation</vt:lpstr>
      <vt:lpstr> How to Support</vt:lpstr>
      <vt:lpstr>How we help</vt:lpstr>
      <vt:lpstr>PowerPoint Presentation</vt:lpstr>
      <vt:lpstr>Your workplace action plan</vt:lpstr>
      <vt:lpstr>“Organisational good practice” </vt:lpstr>
      <vt:lpstr>Adopting the role</vt:lpstr>
      <vt:lpstr>Congratulations</vt:lpstr>
      <vt:lpstr>Where are you now?</vt:lpstr>
      <vt:lpstr>Ways to work with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Martin@elephantsinrooms.co.uk</dc:creator>
  <cp:lastModifiedBy>Kelly Meadows</cp:lastModifiedBy>
  <cp:revision>1</cp:revision>
  <cp:lastPrinted>2023-06-26T15:22:14Z</cp:lastPrinted>
  <dcterms:created xsi:type="dcterms:W3CDTF">2021-08-05T09:29:47Z</dcterms:created>
  <dcterms:modified xsi:type="dcterms:W3CDTF">2023-09-25T12:35:30Z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0x0101000043F7947773144B959BD61D465BB04E</vt:lpwstr>
  </property>
</Properties>
</file>